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embeddings/oleObject1.bin" ContentType="application/vnd.openxmlformats-officedocument.oleObject"/>
  <Override PartName="/ppt/theme/themeOverride7.xml" ContentType="application/vnd.openxmlformats-officedocument.themeOverride+xml"/>
  <Override PartName="/ppt/notesSlides/notesSlide8.xml" ContentType="application/vnd.openxmlformats-officedocument.presentationml.notesSlide+xml"/>
  <Override PartName="/ppt/embeddings/oleObject2.bin" ContentType="application/vnd.openxmlformats-officedocument.oleObject"/>
  <Override PartName="/ppt/theme/themeOverride8.xml" ContentType="application/vnd.openxmlformats-officedocument.themeOverride+xml"/>
  <Override PartName="/ppt/notesSlides/notesSlide9.xml" ContentType="application/vnd.openxmlformats-officedocument.presentationml.notesSlide+xml"/>
  <Override PartName="/ppt/embeddings/oleObject3.bin" ContentType="application/vnd.openxmlformats-officedocument.oleObject"/>
  <Override PartName="/ppt/theme/themeOverride9.xml" ContentType="application/vnd.openxmlformats-officedocument.themeOverride+xml"/>
  <Override PartName="/ppt/notesSlides/notesSlide10.xml" ContentType="application/vnd.openxmlformats-officedocument.presentationml.notesSlide+xml"/>
  <Override PartName="/ppt/embeddings/oleObject4.bin" ContentType="application/vnd.openxmlformats-officedocument.oleObject"/>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embeddings/oleObject5.bin" ContentType="application/vnd.openxmlformats-officedocument.oleObject"/>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7" r:id="rId2"/>
    <p:sldId id="257" r:id="rId3"/>
    <p:sldId id="288" r:id="rId4"/>
    <p:sldId id="290" r:id="rId5"/>
    <p:sldId id="258" r:id="rId6"/>
    <p:sldId id="259" r:id="rId7"/>
    <p:sldId id="291" r:id="rId8"/>
    <p:sldId id="261" r:id="rId9"/>
    <p:sldId id="262" r:id="rId10"/>
    <p:sldId id="263" r:id="rId11"/>
    <p:sldId id="264" r:id="rId12"/>
    <p:sldId id="265" r:id="rId13"/>
    <p:sldId id="266" r:id="rId14"/>
    <p:sldId id="267" r:id="rId15"/>
    <p:sldId id="268" r:id="rId16"/>
    <p:sldId id="286" r:id="rId17"/>
    <p:sldId id="289" r:id="rId18"/>
    <p:sldId id="292" r:id="rId19"/>
    <p:sldId id="269" r:id="rId20"/>
    <p:sldId id="270"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3" d="100"/>
          <a:sy n="73" d="100"/>
        </p:scale>
        <p:origin x="-1256" y="-104"/>
      </p:cViewPr>
      <p:guideLst>
        <p:guide orient="horz" pos="2160"/>
        <p:guide pos="287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3DF8F-4490-EF49-A50A-CB8BF2F2D27D}" type="datetimeFigureOut">
              <a:rPr lang="en-US" smtClean="0"/>
              <a:t>7/31/12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1F5C6-7C3D-AE42-83A4-980DE2E8474A}" type="slidenum">
              <a:rPr lang="en-US" smtClean="0"/>
              <a:t>‹#›</a:t>
            </a:fld>
            <a:endParaRPr lang="en-US"/>
          </a:p>
        </p:txBody>
      </p:sp>
    </p:spTree>
    <p:extLst>
      <p:ext uri="{BB962C8B-B14F-4D97-AF65-F5344CB8AC3E}">
        <p14:creationId xmlns:p14="http://schemas.microsoft.com/office/powerpoint/2010/main" val="2983752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4AC725-1EE6-B54A-A678-AB19AB28963D}" type="slidenum">
              <a:rPr lang="en-US" sz="1200"/>
              <a:pPr/>
              <a:t>19</a:t>
            </a:fld>
            <a:endParaRPr lang="en-US" sz="1200"/>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en-US">
              <a:solidFill>
                <a:srgbClr val="FFFD11"/>
              </a:solidFill>
              <a:ea typeface="ＭＳ Ｐゴシック" charset="0"/>
              <a:cs typeface="ＭＳ Ｐゴシック" charset="0"/>
            </a:endParaRPr>
          </a:p>
          <a:p>
            <a:pPr eaLnBrk="1" hangingPunct="1"/>
            <a:endParaRPr lang="en-US">
              <a:solidFill>
                <a:srgbClr val="FFFD11"/>
              </a:solidFill>
              <a:ea typeface="ＭＳ Ｐゴシック" charset="0"/>
              <a:cs typeface="ＭＳ Ｐゴシック" charset="0"/>
            </a:endParaRPr>
          </a:p>
        </p:txBody>
      </p:sp>
      <p:sp>
        <p:nvSpPr>
          <p:cNvPr id="62468"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599457-EE12-3740-9F82-75E285BC4457}" type="slidenum">
              <a:rPr lang="en-US" sz="1200"/>
              <a:pPr/>
              <a:t>28</a:t>
            </a:fld>
            <a:endParaRPr lang="en-US" sz="120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Highest Level College Calculus Students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A13F78B-E456-C843-BC68-3FBEBF03D47C}" type="slidenum">
              <a:rPr lang="en-US" sz="1200"/>
              <a:pPr/>
              <a:t>29</a:t>
            </a:fld>
            <a:endParaRPr lang="en-US" sz="1200"/>
          </a:p>
        </p:txBody>
      </p:sp>
      <p:sp>
        <p:nvSpPr>
          <p:cNvPr id="1054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105476"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501F375-45A9-2147-B856-7823024AC306}" type="slidenum">
              <a:rPr lang="en-US" sz="1200"/>
              <a:pPr/>
              <a:t>30</a:t>
            </a:fld>
            <a:endParaRPr lang="en-US" sz="1200"/>
          </a:p>
        </p:txBody>
      </p:sp>
      <p:sp>
        <p:nvSpPr>
          <p:cNvPr id="10752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107524"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7EE028-E831-FC4F-AC2E-3499BFF4871E}" type="slidenum">
              <a:rPr lang="en-US" sz="1200"/>
              <a:pPr/>
              <a:t>31</a:t>
            </a:fld>
            <a:endParaRPr lang="en-US" sz="1200"/>
          </a:p>
        </p:txBody>
      </p:sp>
      <p:sp>
        <p:nvSpPr>
          <p:cNvPr id="1157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115716"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7DBB63-ACBA-0E42-B3F3-54015159F2D7}" type="slidenum">
              <a:rPr lang="en-US" sz="1200"/>
              <a:pPr/>
              <a:t>32</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3B187F-4F63-1047-A1E1-6456ED284A32}" type="slidenum">
              <a:rPr lang="en-US" sz="1200"/>
              <a:pPr/>
              <a:t>20</a:t>
            </a:fld>
            <a:endParaRPr lang="en-US" sz="1200"/>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en-US">
              <a:solidFill>
                <a:srgbClr val="FFFD11"/>
              </a:solidFill>
              <a:ea typeface="ＭＳ Ｐゴシック" charset="0"/>
              <a:cs typeface="ＭＳ Ｐゴシック" charset="0"/>
            </a:endParaRPr>
          </a:p>
          <a:p>
            <a:pPr eaLnBrk="1" hangingPunct="1"/>
            <a:endParaRPr lang="en-US">
              <a:solidFill>
                <a:srgbClr val="FFFD11"/>
              </a:solidFill>
              <a:ea typeface="ＭＳ Ｐゴシック" charset="0"/>
              <a:cs typeface="ＭＳ Ｐゴシック" charset="0"/>
            </a:endParaRPr>
          </a:p>
        </p:txBody>
      </p:sp>
      <p:sp>
        <p:nvSpPr>
          <p:cNvPr id="66564"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6661841-B765-DA4D-8638-3C8223BBFC1E}" type="slidenum">
              <a:rPr lang="en-US" sz="1200"/>
              <a:pPr/>
              <a:t>21</a:t>
            </a:fld>
            <a:endParaRPr lang="en-US" sz="120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B4D3B41-2333-304D-9190-419D19A388A4}" type="slidenum">
              <a:rPr lang="en-US" sz="1200"/>
              <a:pPr algn="r" eaLnBrk="1" hangingPunct="1"/>
              <a:t>21</a:t>
            </a:fld>
            <a:endParaRPr lang="en-US" sz="120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996D495-2274-4941-8719-3C83F7F8C548}" type="slidenum">
              <a:rPr lang="en-US" sz="1200"/>
              <a:pPr/>
              <a:t>22</a:t>
            </a:fld>
            <a:endParaRPr lang="en-US" sz="1200"/>
          </a:p>
        </p:txBody>
      </p:sp>
      <p:sp>
        <p:nvSpPr>
          <p:cNvPr id="78851" name="Rectangle 2"/>
          <p:cNvSpPr>
            <a:spLocks noGrp="1" noChangeArrowheads="1"/>
          </p:cNvSpPr>
          <p:nvPr>
            <p:ph type="body" idx="1"/>
          </p:nvPr>
        </p:nvSpPr>
        <p:spPr>
          <a:xfrm>
            <a:off x="0" y="4343400"/>
            <a:ext cx="6858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sz="1400">
              <a:ea typeface="ＭＳ Ｐゴシック" charset="0"/>
              <a:cs typeface="ＭＳ Ｐゴシック" charset="0"/>
            </a:endParaRPr>
          </a:p>
        </p:txBody>
      </p:sp>
      <p:sp>
        <p:nvSpPr>
          <p:cNvPr id="78852"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8659DE-5E79-1A45-BE46-55141C3573A0}" type="slidenum">
              <a:rPr lang="en-US" sz="1200"/>
              <a:pPr/>
              <a:t>23</a:t>
            </a:fld>
            <a:endParaRPr lang="en-US" sz="1200"/>
          </a:p>
        </p:txBody>
      </p:sp>
      <p:sp>
        <p:nvSpPr>
          <p:cNvPr id="80899" name="Rectangle 2"/>
          <p:cNvSpPr>
            <a:spLocks noGrp="1" noChangeArrowheads="1"/>
          </p:cNvSpPr>
          <p:nvPr>
            <p:ph type="body" idx="1"/>
          </p:nvPr>
        </p:nvSpPr>
        <p:spPr>
          <a:xfrm>
            <a:off x="0" y="4343400"/>
            <a:ext cx="6858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r>
              <a:rPr lang="en-US" sz="1400">
                <a:ea typeface="ＭＳ Ｐゴシック" charset="0"/>
                <a:cs typeface="ＭＳ Ｐゴシック" charset="0"/>
              </a:rPr>
              <a:t>An African American kid taking an IQ test, perhaps administered by a tester, feels wary that the test will reveal him to be as stupid or inferior as the stereotype alleges</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A girl called upon in math class may feel extra pressure to not confirm the stereotype that relative to the boys, she</a:t>
            </a:r>
            <a:r>
              <a:rPr lang="ja-JP" altLang="en-US" sz="1400">
                <a:ea typeface="ＭＳ Ｐゴシック" charset="0"/>
                <a:cs typeface="ＭＳ Ｐゴシック" charset="0"/>
              </a:rPr>
              <a:t>’</a:t>
            </a:r>
            <a:r>
              <a:rPr lang="en-US" sz="1400">
                <a:ea typeface="ＭＳ Ｐゴシック" charset="0"/>
                <a:cs typeface="ＭＳ Ｐゴシック" charset="0"/>
              </a:rPr>
              <a:t>s not good at math </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George W. Bush knows that lot</a:t>
            </a:r>
            <a:r>
              <a:rPr lang="ja-JP" altLang="en-US" sz="1400">
                <a:ea typeface="ＭＳ Ｐゴシック" charset="0"/>
                <a:cs typeface="ＭＳ Ｐゴシック" charset="0"/>
              </a:rPr>
              <a:t>’</a:t>
            </a:r>
            <a:r>
              <a:rPr lang="en-US" sz="1400">
                <a:ea typeface="ＭＳ Ｐゴシック" charset="0"/>
                <a:cs typeface="ＭＳ Ｐゴシック" charset="0"/>
              </a:rPr>
              <a:t>s of people doubt his intelligence; this may make public speaking </a:t>
            </a:r>
          </a:p>
        </p:txBody>
      </p:sp>
      <p:sp>
        <p:nvSpPr>
          <p:cNvPr id="80900"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EF31C24-66CC-4643-B0EC-4A60C9381465}" type="slidenum">
              <a:rPr lang="en-US" sz="1200"/>
              <a:pPr/>
              <a:t>24</a:t>
            </a:fld>
            <a:endParaRPr lang="en-US" sz="1200"/>
          </a:p>
        </p:txBody>
      </p:sp>
      <p:sp>
        <p:nvSpPr>
          <p:cNvPr id="82947" name="Rectangle 2"/>
          <p:cNvSpPr>
            <a:spLocks noGrp="1" noRot="1" noChangeAspect="1" noChangeArrowheads="1"/>
          </p:cNvSpPr>
          <p:nvPr>
            <p:ph type="sldImg"/>
          </p:nvPr>
        </p:nvSpPr>
        <p:spPr>
          <a:xfrm>
            <a:off x="1150938" y="692150"/>
            <a:ext cx="4556125" cy="3416300"/>
          </a:xfrm>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826A8C-14AC-E44D-BFD6-7A4FA40010A4}" type="slidenum">
              <a:rPr lang="en-US" sz="1200"/>
              <a:pPr/>
              <a:t>25</a:t>
            </a:fld>
            <a:endParaRPr lang="en-US" sz="1200"/>
          </a:p>
        </p:txBody>
      </p:sp>
      <p:sp>
        <p:nvSpPr>
          <p:cNvPr id="8909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89092"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FE4BC0F-B4A9-5C47-923F-86902E9D1681}" type="slidenum">
              <a:rPr lang="en-US" sz="1200"/>
              <a:pPr/>
              <a:t>26</a:t>
            </a:fld>
            <a:endParaRPr lang="en-US" sz="1200"/>
          </a:p>
        </p:txBody>
      </p:sp>
      <p:sp>
        <p:nvSpPr>
          <p:cNvPr id="91139" name="Rectangle 2"/>
          <p:cNvSpPr>
            <a:spLocks noGrp="1" noRot="1" noChangeAspect="1" noChangeArrowheads="1"/>
          </p:cNvSpPr>
          <p:nvPr>
            <p:ph type="sldImg"/>
          </p:nvPr>
        </p:nvSpPr>
        <p:spPr>
          <a:xfrm>
            <a:off x="1150938" y="692150"/>
            <a:ext cx="4556125" cy="34163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369D4B-6705-B349-B116-CDCDC7972AAC}" type="slidenum">
              <a:rPr lang="en-US" sz="1200"/>
              <a:pPr/>
              <a:t>27</a:t>
            </a:fld>
            <a:endParaRPr lang="en-US" sz="1200"/>
          </a:p>
        </p:txBody>
      </p:sp>
      <p:sp>
        <p:nvSpPr>
          <p:cNvPr id="93187" name="Rectangle 2"/>
          <p:cNvSpPr>
            <a:spLocks noGrp="1" noRot="1" noChangeAspect="1" noChangeArrowheads="1"/>
          </p:cNvSpPr>
          <p:nvPr>
            <p:ph type="sldImg"/>
          </p:nvPr>
        </p:nvSpPr>
        <p:spPr>
          <a:xfrm>
            <a:off x="1150938" y="692150"/>
            <a:ext cx="4556125" cy="34163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algn="ctr" eaLnBrk="1" hangingPunct="1"/>
            <a:r>
              <a:rPr lang="en-US">
                <a:ea typeface="ＭＳ Ｐゴシック" charset="0"/>
                <a:cs typeface="ＭＳ Ｐゴシック" charset="0"/>
              </a:rPr>
              <a:t>Asking Gender Before AP Calculus Test Hurts Girls, Helps Boys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273979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0353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76417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0546EA-7008-AE40-884D-E8696FB76D5E}" type="slidenum">
              <a:rPr lang="en-US"/>
              <a:pPr/>
              <a:t>‹#›</a:t>
            </a:fld>
            <a:endParaRPr lang="en-US"/>
          </a:p>
        </p:txBody>
      </p:sp>
    </p:spTree>
    <p:extLst>
      <p:ext uri="{BB962C8B-B14F-4D97-AF65-F5344CB8AC3E}">
        <p14:creationId xmlns:p14="http://schemas.microsoft.com/office/powerpoint/2010/main" val="1048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02674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8008E-2FA8-F84E-A233-E43E2DDEFC63}" type="datetimeFigureOut">
              <a:rPr lang="en-US" smtClean="0"/>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62279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8008E-2FA8-F84E-A233-E43E2DDEFC63}" type="datetimeFigureOut">
              <a:rPr lang="en-US" smtClean="0"/>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59991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8008E-2FA8-F84E-A233-E43E2DDEFC63}" type="datetimeFigureOut">
              <a:rPr lang="en-US" smtClean="0"/>
              <a:t>7/31/12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40809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8008E-2FA8-F84E-A233-E43E2DDEFC63}" type="datetimeFigureOut">
              <a:rPr lang="en-US" smtClean="0"/>
              <a:t>7/31/12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63361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008E-2FA8-F84E-A233-E43E2DDEFC63}" type="datetimeFigureOut">
              <a:rPr lang="en-US" smtClean="0"/>
              <a:t>7/31/12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2019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8008E-2FA8-F84E-A233-E43E2DDEFC63}" type="datetimeFigureOut">
              <a:rPr lang="en-US" smtClean="0"/>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77641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8008E-2FA8-F84E-A233-E43E2DDEFC63}" type="datetimeFigureOut">
              <a:rPr lang="en-US" smtClean="0"/>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262016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008E-2FA8-F84E-A233-E43E2DDEFC63}" type="datetimeFigureOut">
              <a:rPr lang="en-US" smtClean="0"/>
              <a:t>7/31/12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763AB-01C7-FD46-894C-18F54FDA8F1B}" type="slidenum">
              <a:rPr lang="en-US" smtClean="0"/>
              <a:t>‹#›</a:t>
            </a:fld>
            <a:endParaRPr lang="en-US"/>
          </a:p>
        </p:txBody>
      </p:sp>
    </p:spTree>
    <p:extLst>
      <p:ext uri="{BB962C8B-B14F-4D97-AF65-F5344CB8AC3E}">
        <p14:creationId xmlns:p14="http://schemas.microsoft.com/office/powerpoint/2010/main" val="261235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wit_gen_desc.html" TargetMode="External"/><Relationship Id="rId3" Type="http://schemas.openxmlformats.org/officeDocument/2006/relationships/hyperlink" Target="http://www.youtube.com/watch?v=lBYrKPoVFw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jpe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oleObject" Target="../embeddings/oleObject1.bin"/><Relationship Id="rId6" Type="http://schemas.openxmlformats.org/officeDocument/2006/relationships/image" Target="../media/image6.emf"/><Relationship Id="rId1" Type="http://schemas.openxmlformats.org/officeDocument/2006/relationships/themeOverride" Target="../theme/themeOverride6.xml"/><Relationship Id="rId2"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8.xml"/><Relationship Id="rId5" Type="http://schemas.openxmlformats.org/officeDocument/2006/relationships/oleObject" Target="../embeddings/oleObject2.bin"/><Relationship Id="rId6" Type="http://schemas.openxmlformats.org/officeDocument/2006/relationships/image" Target="../media/image7.emf"/><Relationship Id="rId1" Type="http://schemas.openxmlformats.org/officeDocument/2006/relationships/themeOverride" Target="../theme/themeOverride7.xml"/><Relationship Id="rId2"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9.xml"/><Relationship Id="rId5" Type="http://schemas.openxmlformats.org/officeDocument/2006/relationships/oleObject" Target="../embeddings/oleObject3.bin"/><Relationship Id="rId6" Type="http://schemas.openxmlformats.org/officeDocument/2006/relationships/image" Target="../media/image8.emf"/><Relationship Id="rId1" Type="http://schemas.openxmlformats.org/officeDocument/2006/relationships/themeOverride" Target="../theme/themeOverride8.xml"/><Relationship Id="rId2"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0.xml"/><Relationship Id="rId5" Type="http://schemas.openxmlformats.org/officeDocument/2006/relationships/oleObject" Target="../embeddings/oleObject4.bin"/><Relationship Id="rId6" Type="http://schemas.openxmlformats.org/officeDocument/2006/relationships/image" Target="../media/image9.emf"/><Relationship Id="rId1" Type="http://schemas.openxmlformats.org/officeDocument/2006/relationships/themeOverride" Target="../theme/themeOverride9.xml"/><Relationship Id="rId2"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2.xml"/><Relationship Id="rId5" Type="http://schemas.openxmlformats.org/officeDocument/2006/relationships/oleObject" Target="../embeddings/oleObject5.bin"/><Relationship Id="rId6" Type="http://schemas.openxmlformats.org/officeDocument/2006/relationships/image" Target="../media/image10.emf"/><Relationship Id="rId1" Type="http://schemas.openxmlformats.org/officeDocument/2006/relationships/themeOverride" Target="../theme/themeOverride11.xml"/><Relationship Id="rId2"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dartmouth.edu/~dc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9816"/>
            <a:ext cx="8229600" cy="1143000"/>
          </a:xfrm>
        </p:spPr>
        <p:txBody>
          <a:bodyPr/>
          <a:lstStyle/>
          <a:p>
            <a:r>
              <a:rPr lang="en-US" dirty="0" smtClean="0"/>
              <a:t>Hi! </a:t>
            </a:r>
            <a:endParaRPr lang="en-US" dirty="0"/>
          </a:p>
        </p:txBody>
      </p:sp>
    </p:spTree>
    <p:extLst>
      <p:ext uri="{BB962C8B-B14F-4D97-AF65-F5344CB8AC3E}">
        <p14:creationId xmlns:p14="http://schemas.microsoft.com/office/powerpoint/2010/main" val="1219932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737115" y="1600200"/>
            <a:ext cx="7669770" cy="4525963"/>
          </a:xfrm>
        </p:spPr>
        <p:txBody>
          <a:bodyPr>
            <a:normAutofit/>
          </a:bodyPr>
          <a:lstStyle/>
          <a:p>
            <a:pPr marL="0" indent="0">
              <a:buNone/>
            </a:pPr>
            <a:r>
              <a:rPr lang="en-US" dirty="0"/>
              <a:t>Colleagues from around campus </a:t>
            </a:r>
            <a:r>
              <a:rPr lang="en-US" dirty="0" smtClean="0"/>
              <a:t>will </a:t>
            </a:r>
            <a:r>
              <a:rPr lang="en-US" dirty="0"/>
              <a:t>share their experiences with using high tech to create more effective learning environments. Topics include using tablet </a:t>
            </a:r>
            <a:r>
              <a:rPr lang="en-US" sz="2800" dirty="0"/>
              <a:t>PCs</a:t>
            </a:r>
            <a:r>
              <a:rPr lang="en-US" dirty="0"/>
              <a:t> as electronic </a:t>
            </a:r>
            <a:r>
              <a:rPr lang="en-US" dirty="0" smtClean="0"/>
              <a:t>blackboards in math (by ???), podcasting, </a:t>
            </a:r>
            <a:r>
              <a:rPr lang="en-US" dirty="0"/>
              <a:t>and creating and using multimedia animations for science lectures</a:t>
            </a:r>
            <a:r>
              <a:rPr lang="en-US" dirty="0" smtClean="0"/>
              <a:t>.</a:t>
            </a:r>
          </a:p>
          <a:p>
            <a:pPr marL="0" indent="0">
              <a:buNone/>
            </a:pPr>
            <a:endParaRPr lang="en-US" dirty="0" smtClean="0">
              <a:effectLst/>
            </a:endParaRPr>
          </a:p>
        </p:txBody>
      </p:sp>
    </p:spTree>
    <p:extLst>
      <p:ext uri="{BB962C8B-B14F-4D97-AF65-F5344CB8AC3E}">
        <p14:creationId xmlns:p14="http://schemas.microsoft.com/office/powerpoint/2010/main" val="3647422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457200" y="1600200"/>
            <a:ext cx="8229600" cy="4900632"/>
          </a:xfrm>
        </p:spPr>
        <p:txBody>
          <a:bodyPr>
            <a:normAutofit fontScale="92500"/>
          </a:bodyPr>
          <a:lstStyle/>
          <a:p>
            <a:r>
              <a:rPr lang="en-US" dirty="0" smtClean="0"/>
              <a:t>revision </a:t>
            </a:r>
            <a:r>
              <a:rPr lang="en-US" dirty="0"/>
              <a:t>of </a:t>
            </a:r>
            <a:r>
              <a:rPr lang="en-US" dirty="0" smtClean="0"/>
              <a:t>medical </a:t>
            </a:r>
            <a:r>
              <a:rPr lang="en-US" dirty="0"/>
              <a:t>school </a:t>
            </a:r>
            <a:r>
              <a:rPr lang="en-US" dirty="0" smtClean="0"/>
              <a:t>admission requirements and impact on offerings </a:t>
            </a:r>
            <a:r>
              <a:rPr lang="en-US" dirty="0"/>
              <a:t>of several undergraduate </a:t>
            </a:r>
            <a:r>
              <a:rPr lang="en-US" dirty="0" smtClean="0"/>
              <a:t>departments</a:t>
            </a:r>
            <a:r>
              <a:rPr lang="en-US" dirty="0" smtClean="0">
                <a:effectLst/>
              </a:rPr>
              <a:t> </a:t>
            </a:r>
          </a:p>
          <a:p>
            <a:endParaRPr lang="en-US" dirty="0" smtClean="0">
              <a:effectLst/>
            </a:endParaRPr>
          </a:p>
          <a:p>
            <a:r>
              <a:rPr lang="en-US" dirty="0" smtClean="0"/>
              <a:t>…attracting </a:t>
            </a:r>
            <a:r>
              <a:rPr lang="en-US" dirty="0"/>
              <a:t>and retaining women and students of color as undergraduates majoring in </a:t>
            </a:r>
            <a:r>
              <a:rPr lang="en-US" dirty="0" smtClean="0"/>
              <a:t>STEM. </a:t>
            </a:r>
            <a:r>
              <a:rPr lang="en-US" dirty="0"/>
              <a:t>We will examine successful comprehensive program elements from other institutions and will discuss departmental and institutional barriers to change and </a:t>
            </a:r>
            <a:r>
              <a:rPr lang="en-US" dirty="0" smtClean="0"/>
              <a:t>strategies…</a:t>
            </a: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1467411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23011"/>
          </a:xfrm>
        </p:spPr>
        <p:txBody>
          <a:bodyPr>
            <a:normAutofit fontScale="90000"/>
          </a:bodyPr>
          <a:lstStyle/>
          <a:p>
            <a:r>
              <a:rPr lang="en-US" dirty="0"/>
              <a:t>Teaching with Blackboard</a:t>
            </a:r>
            <a:br>
              <a:rPr lang="en-US" dirty="0"/>
            </a:br>
            <a:r>
              <a:rPr lang="en-US" dirty="0" smtClean="0">
                <a:hlinkClick r:id="rId2"/>
              </a:rPr>
              <a:t>Teaching with Technology</a:t>
            </a:r>
            <a:r>
              <a:rPr lang="en-US" dirty="0" smtClean="0"/>
              <a:t> (TWIT)       </a:t>
            </a:r>
            <a:br>
              <a:rPr lang="en-US" dirty="0" smtClean="0"/>
            </a:br>
            <a:endParaRPr lang="en-US" dirty="0"/>
          </a:p>
        </p:txBody>
      </p:sp>
      <p:sp>
        <p:nvSpPr>
          <p:cNvPr id="3" name="Content Placeholder 2"/>
          <p:cNvSpPr>
            <a:spLocks noGrp="1"/>
          </p:cNvSpPr>
          <p:nvPr>
            <p:ph idx="1"/>
          </p:nvPr>
        </p:nvSpPr>
        <p:spPr>
          <a:xfrm>
            <a:off x="1070306" y="1952294"/>
            <a:ext cx="6992685" cy="4337753"/>
          </a:xfrm>
        </p:spPr>
        <p:txBody>
          <a:bodyPr>
            <a:normAutofit fontScale="92500" lnSpcReduction="10000"/>
          </a:bodyPr>
          <a:lstStyle/>
          <a:p>
            <a:r>
              <a:rPr lang="en-US" dirty="0" err="1" smtClean="0"/>
              <a:t>iPads</a:t>
            </a:r>
            <a:endParaRPr lang="en-US" dirty="0" smtClean="0"/>
          </a:p>
          <a:p>
            <a:r>
              <a:rPr lang="en-US" dirty="0" smtClean="0"/>
              <a:t>Clickers</a:t>
            </a:r>
          </a:p>
          <a:p>
            <a:r>
              <a:rPr lang="en-US" dirty="0" smtClean="0"/>
              <a:t>Class blogs </a:t>
            </a:r>
          </a:p>
          <a:p>
            <a:r>
              <a:rPr lang="en-US" dirty="0" smtClean="0"/>
              <a:t>Smart pens</a:t>
            </a:r>
          </a:p>
          <a:p>
            <a:r>
              <a:rPr lang="en-US" dirty="0" err="1" smtClean="0"/>
              <a:t>Camtasia</a:t>
            </a:r>
            <a:r>
              <a:rPr lang="en-US" dirty="0" smtClean="0"/>
              <a:t> relay</a:t>
            </a:r>
          </a:p>
          <a:p>
            <a:r>
              <a:rPr lang="en-US" dirty="0" smtClean="0"/>
              <a:t>Pre-course/class surveys</a:t>
            </a:r>
          </a:p>
          <a:p>
            <a:r>
              <a:rPr lang="en-US" dirty="0" smtClean="0"/>
              <a:t>Mazur's </a:t>
            </a:r>
            <a:r>
              <a:rPr lang="en-US" dirty="0"/>
              <a:t>Just-In-Time Teaching </a:t>
            </a:r>
            <a:r>
              <a:rPr lang="en-US" dirty="0" smtClean="0"/>
              <a:t>method</a:t>
            </a:r>
          </a:p>
          <a:p>
            <a:pPr lvl="1"/>
            <a:r>
              <a:rPr lang="en-US" dirty="0" smtClean="0">
                <a:hlinkClick r:id="rId3"/>
              </a:rPr>
              <a:t>http://</a:t>
            </a:r>
            <a:r>
              <a:rPr lang="en-US" dirty="0" err="1" smtClean="0">
                <a:hlinkClick r:id="rId3"/>
              </a:rPr>
              <a:t>www.youtube.com</a:t>
            </a:r>
            <a:r>
              <a:rPr lang="en-US" dirty="0" smtClean="0">
                <a:hlinkClick r:id="rId3"/>
              </a:rPr>
              <a:t>/</a:t>
            </a:r>
            <a:r>
              <a:rPr lang="en-US" dirty="0" err="1" smtClean="0">
                <a:hlinkClick r:id="rId3"/>
              </a:rPr>
              <a:t>watch?v</a:t>
            </a:r>
            <a:r>
              <a:rPr lang="en-US" dirty="0" smtClean="0">
                <a:hlinkClick r:id="rId3"/>
              </a:rPr>
              <a:t>=</a:t>
            </a:r>
            <a:r>
              <a:rPr lang="en-US" dirty="0" err="1" smtClean="0">
                <a:hlinkClick r:id="rId3"/>
              </a:rPr>
              <a:t>lBYrKPoVFwg</a:t>
            </a:r>
            <a:endParaRPr lang="en-US" dirty="0"/>
          </a:p>
          <a:p>
            <a:endParaRPr lang="en-US" dirty="0"/>
          </a:p>
        </p:txBody>
      </p:sp>
    </p:spTree>
    <p:extLst>
      <p:ext uri="{BB962C8B-B14F-4D97-AF65-F5344CB8AC3E}">
        <p14:creationId xmlns:p14="http://schemas.microsoft.com/office/powerpoint/2010/main" val="422964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Invited Speakers</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b="1" dirty="0" smtClean="0"/>
              <a:t>Integrated </a:t>
            </a:r>
            <a:r>
              <a:rPr lang="en-US" b="1" dirty="0"/>
              <a:t>Introductory Science at Princeton: </a:t>
            </a:r>
            <a:endParaRPr lang="en-US" b="1" dirty="0" smtClean="0"/>
          </a:p>
          <a:p>
            <a:pPr marL="0" indent="0" algn="ctr">
              <a:buNone/>
            </a:pPr>
            <a:r>
              <a:rPr lang="en-US" b="1" dirty="0" smtClean="0"/>
              <a:t>A </a:t>
            </a:r>
            <a:r>
              <a:rPr lang="en-US" b="1" dirty="0"/>
              <a:t>Curriculum for Students </a:t>
            </a:r>
            <a:endParaRPr lang="en-US" b="1" dirty="0" smtClean="0"/>
          </a:p>
          <a:p>
            <a:pPr marL="0" indent="0" algn="ctr">
              <a:buNone/>
            </a:pPr>
            <a:r>
              <a:rPr lang="en-US" b="1" dirty="0" smtClean="0"/>
              <a:t>Interested </a:t>
            </a:r>
            <a:r>
              <a:rPr lang="en-US" b="1" dirty="0"/>
              <a:t>in a Research </a:t>
            </a:r>
            <a:r>
              <a:rPr lang="en-US" b="1" dirty="0" smtClean="0"/>
              <a:t>Career</a:t>
            </a:r>
            <a:endParaRPr lang="en-US" dirty="0"/>
          </a:p>
          <a:p>
            <a:pPr marL="0" indent="0">
              <a:buNone/>
            </a:pPr>
            <a:r>
              <a:rPr lang="en-US" dirty="0"/>
              <a:t>David Botstein has been instrumental in urging colleges and universities to re-organize the teaching of biology by integrating more mathematics and physical sciences into the biology curriculum. This presentation will provide an overview of the approach to this challenge he has led at Princeton.</a:t>
            </a:r>
          </a:p>
          <a:p>
            <a:endParaRPr lang="en-US" dirty="0"/>
          </a:p>
        </p:txBody>
      </p:sp>
    </p:spTree>
    <p:extLst>
      <p:ext uri="{BB962C8B-B14F-4D97-AF65-F5344CB8AC3E}">
        <p14:creationId xmlns:p14="http://schemas.microsoft.com/office/powerpoint/2010/main" val="1726563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Webinars</a:t>
            </a:r>
            <a:endParaRPr lang="en-US" dirty="0"/>
          </a:p>
        </p:txBody>
      </p:sp>
      <p:sp>
        <p:nvSpPr>
          <p:cNvPr id="3" name="Content Placeholder 2"/>
          <p:cNvSpPr>
            <a:spLocks noGrp="1"/>
          </p:cNvSpPr>
          <p:nvPr>
            <p:ph idx="1"/>
          </p:nvPr>
        </p:nvSpPr>
        <p:spPr>
          <a:xfrm>
            <a:off x="457200" y="1417638"/>
            <a:ext cx="8229600" cy="5143667"/>
          </a:xfrm>
        </p:spPr>
        <p:txBody>
          <a:bodyPr>
            <a:normAutofit fontScale="85000" lnSpcReduction="20000"/>
          </a:bodyPr>
          <a:lstStyle/>
          <a:p>
            <a:pPr marL="0" indent="0" algn="ctr">
              <a:buNone/>
            </a:pPr>
            <a:r>
              <a:rPr lang="en-US" b="1" dirty="0" smtClean="0"/>
              <a:t>Why </a:t>
            </a:r>
            <a:r>
              <a:rPr lang="en-US" b="1" dirty="0"/>
              <a:t>So Few? </a:t>
            </a:r>
            <a:endParaRPr lang="en-US" b="1" dirty="0" smtClean="0"/>
          </a:p>
          <a:p>
            <a:pPr marL="0" indent="0" algn="ctr">
              <a:buNone/>
            </a:pPr>
            <a:r>
              <a:rPr lang="en-US" b="1" dirty="0" smtClean="0"/>
              <a:t>Women </a:t>
            </a:r>
            <a:r>
              <a:rPr lang="en-US" b="1" dirty="0"/>
              <a:t>in science, technology, </a:t>
            </a:r>
            <a:endParaRPr lang="en-US" b="1" dirty="0" smtClean="0"/>
          </a:p>
          <a:p>
            <a:pPr marL="0" indent="0" algn="ctr">
              <a:buNone/>
            </a:pPr>
            <a:r>
              <a:rPr lang="en-US" b="1" dirty="0" smtClean="0"/>
              <a:t>engineering</a:t>
            </a:r>
            <a:r>
              <a:rPr lang="en-US" b="1" dirty="0"/>
              <a:t>, and </a:t>
            </a:r>
            <a:r>
              <a:rPr lang="en-US" b="1" dirty="0" smtClean="0"/>
              <a:t>mathematics</a:t>
            </a:r>
          </a:p>
          <a:p>
            <a:pPr marL="0" indent="0" algn="ctr">
              <a:buNone/>
            </a:pPr>
            <a:endParaRPr lang="en-US" sz="1300" b="1" dirty="0"/>
          </a:p>
          <a:p>
            <a:pPr marL="0" indent="0">
              <a:buNone/>
            </a:pPr>
            <a:r>
              <a:rPr lang="en-US" i="1" dirty="0"/>
              <a:t>In an era when women are increasingly prominent in medicine, law, and business, why are there so few women scientists and engineers? </a:t>
            </a:r>
            <a:endParaRPr lang="en-US" i="1" dirty="0" smtClean="0"/>
          </a:p>
          <a:p>
            <a:pPr marL="0" indent="0">
              <a:buNone/>
            </a:pPr>
            <a:endParaRPr lang="en-US" sz="1400" i="1" dirty="0"/>
          </a:p>
          <a:p>
            <a:pPr marL="0" indent="0">
              <a:buNone/>
            </a:pPr>
            <a:r>
              <a:rPr lang="en-US" dirty="0"/>
              <a:t>Drawing upon a large and diverse body of research, AAUW's report provides compelling evidence of environmental and social barriers--including gender bias, stereotypes, and the climate within college and university science and engineering departments--that continue to limit women's participation and progress. </a:t>
            </a:r>
          </a:p>
          <a:p>
            <a:pPr marL="0" indent="0">
              <a:buNone/>
            </a:pPr>
            <a:endParaRPr lang="en-US" dirty="0"/>
          </a:p>
        </p:txBody>
      </p:sp>
    </p:spTree>
    <p:extLst>
      <p:ext uri="{BB962C8B-B14F-4D97-AF65-F5344CB8AC3E}">
        <p14:creationId xmlns:p14="http://schemas.microsoft.com/office/powerpoint/2010/main" val="17196862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Events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Cornell Interactive Theatre </a:t>
            </a:r>
            <a:r>
              <a:rPr lang="en-US" b="1" dirty="0" smtClean="0"/>
              <a:t>Ensemble</a:t>
            </a:r>
          </a:p>
          <a:p>
            <a:pPr marL="0" indent="0" algn="ctr">
              <a:buNone/>
            </a:pPr>
            <a:r>
              <a:rPr lang="en-US" b="1" dirty="0" smtClean="0"/>
              <a:t>It </a:t>
            </a:r>
            <a:r>
              <a:rPr lang="en-US" b="1" dirty="0" smtClean="0"/>
              <a:t>depends on the </a:t>
            </a:r>
            <a:r>
              <a:rPr lang="en-US" b="1" dirty="0" smtClean="0"/>
              <a:t>lens</a:t>
            </a:r>
          </a:p>
          <a:p>
            <a:pPr marL="0" indent="0" algn="ctr">
              <a:buNone/>
            </a:pPr>
            <a:endParaRPr lang="en-US" sz="1400" b="1" dirty="0" smtClean="0"/>
          </a:p>
          <a:p>
            <a:pPr marL="0" indent="0">
              <a:buNone/>
            </a:pPr>
            <a:r>
              <a:rPr lang="en-US" dirty="0" smtClean="0"/>
              <a:t>In this workshop, participants watch a DVD scenario of a search committee meeting about to choose the final candidates for its short list, then have the opportunity to ask two of the characters questions about the situation they have just witnessed. </a:t>
            </a:r>
            <a:endParaRPr lang="en-US" dirty="0" smtClean="0"/>
          </a:p>
          <a:p>
            <a:pPr marL="0" indent="0">
              <a:buNone/>
            </a:pPr>
            <a:endParaRPr lang="en-US" sz="1300" dirty="0" smtClean="0"/>
          </a:p>
          <a:p>
            <a:pPr marL="0" indent="0">
              <a:buNone/>
            </a:pPr>
            <a:r>
              <a:rPr lang="en-US" dirty="0" smtClean="0"/>
              <a:t>This discussion is followed by a research talk on unconscious bias, describing the studies used to develop the interactions depicted in the scenario. </a:t>
            </a:r>
            <a:endParaRPr lang="en-US" dirty="0"/>
          </a:p>
        </p:txBody>
      </p:sp>
    </p:spTree>
    <p:extLst>
      <p:ext uri="{BB962C8B-B14F-4D97-AF65-F5344CB8AC3E}">
        <p14:creationId xmlns:p14="http://schemas.microsoft.com/office/powerpoint/2010/main" val="37314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Faculty </a:t>
            </a:r>
            <a:r>
              <a:rPr lang="en-US" dirty="0" smtClean="0"/>
              <a:t>Programs</a:t>
            </a:r>
            <a:endParaRPr lang="en-US" dirty="0"/>
          </a:p>
        </p:txBody>
      </p:sp>
      <p:sp>
        <p:nvSpPr>
          <p:cNvPr id="3" name="Content Placeholder 2"/>
          <p:cNvSpPr>
            <a:spLocks noGrp="1"/>
          </p:cNvSpPr>
          <p:nvPr>
            <p:ph idx="1"/>
          </p:nvPr>
        </p:nvSpPr>
        <p:spPr>
          <a:xfrm>
            <a:off x="1765287" y="1721144"/>
            <a:ext cx="5809979" cy="4525963"/>
          </a:xfrm>
        </p:spPr>
        <p:txBody>
          <a:bodyPr/>
          <a:lstStyle/>
          <a:p>
            <a:pPr marL="0" indent="0">
              <a:buNone/>
            </a:pPr>
            <a:r>
              <a:rPr lang="en-US" dirty="0" smtClean="0"/>
              <a:t>Future Faculty Teaching Series</a:t>
            </a:r>
            <a:endParaRPr lang="en-US" dirty="0" smtClean="0"/>
          </a:p>
          <a:p>
            <a:pPr marL="0" indent="0">
              <a:buNone/>
            </a:pPr>
            <a:r>
              <a:rPr lang="en-US" dirty="0" smtClean="0"/>
              <a:t>Syllabus Design Workshop Series</a:t>
            </a:r>
          </a:p>
          <a:p>
            <a:pPr marL="0" indent="0">
              <a:buNone/>
            </a:pPr>
            <a:r>
              <a:rPr lang="en-US" dirty="0" smtClean="0"/>
              <a:t>Teaching Statement Workshops</a:t>
            </a:r>
          </a:p>
          <a:p>
            <a:pPr marL="0" indent="0">
              <a:buNone/>
            </a:pPr>
            <a:r>
              <a:rPr lang="en-US" dirty="0" smtClean="0"/>
              <a:t>Science Education Outreach </a:t>
            </a:r>
          </a:p>
          <a:p>
            <a:pPr marL="0" indent="0">
              <a:buNone/>
            </a:pPr>
            <a:r>
              <a:rPr lang="en-US" dirty="0"/>
              <a:t>	</a:t>
            </a:r>
            <a:r>
              <a:rPr lang="en-US" dirty="0" smtClean="0"/>
              <a:t>Dartmouth GK-12 Project</a:t>
            </a:r>
          </a:p>
          <a:p>
            <a:pPr marL="0" indent="0">
              <a:buNone/>
            </a:pPr>
            <a:r>
              <a:rPr lang="en-US" dirty="0" smtClean="0"/>
              <a:t>TA Workshop Series</a:t>
            </a:r>
          </a:p>
        </p:txBody>
      </p:sp>
    </p:spTree>
    <p:extLst>
      <p:ext uri="{BB962C8B-B14F-4D97-AF65-F5344CB8AC3E}">
        <p14:creationId xmlns:p14="http://schemas.microsoft.com/office/powerpoint/2010/main" val="14755500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Consultations</a:t>
            </a:r>
            <a:endParaRPr lang="en-US" dirty="0"/>
          </a:p>
        </p:txBody>
      </p:sp>
      <p:sp>
        <p:nvSpPr>
          <p:cNvPr id="3" name="Content Placeholder 2"/>
          <p:cNvSpPr>
            <a:spLocks noGrp="1"/>
          </p:cNvSpPr>
          <p:nvPr>
            <p:ph idx="1"/>
          </p:nvPr>
        </p:nvSpPr>
        <p:spPr>
          <a:xfrm>
            <a:off x="789840" y="1600200"/>
            <a:ext cx="7571678" cy="4525963"/>
          </a:xfrm>
        </p:spPr>
        <p:txBody>
          <a:bodyPr/>
          <a:lstStyle/>
          <a:p>
            <a:r>
              <a:rPr lang="en-US" dirty="0" smtClean="0"/>
              <a:t>Future faculty</a:t>
            </a:r>
          </a:p>
          <a:p>
            <a:r>
              <a:rPr lang="en-US" dirty="0" smtClean="0"/>
              <a:t>Current instructors</a:t>
            </a:r>
          </a:p>
          <a:p>
            <a:endParaRPr lang="en-US" dirty="0"/>
          </a:p>
          <a:p>
            <a:r>
              <a:rPr lang="en-US" dirty="0" smtClean="0"/>
              <a:t>Assessment &amp; instructional methods</a:t>
            </a:r>
            <a:endParaRPr lang="en-US" dirty="0"/>
          </a:p>
        </p:txBody>
      </p:sp>
    </p:spTree>
    <p:extLst>
      <p:ext uri="{BB962C8B-B14F-4D97-AF65-F5344CB8AC3E}">
        <p14:creationId xmlns:p14="http://schemas.microsoft.com/office/powerpoint/2010/main" val="23828452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31 at 11.48.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82" y="1266947"/>
            <a:ext cx="3205503" cy="4260163"/>
          </a:xfrm>
          <a:prstGeom prst="rect">
            <a:avLst/>
          </a:prstGeom>
        </p:spPr>
      </p:pic>
      <p:pic>
        <p:nvPicPr>
          <p:cNvPr id="5" name="Picture 4" descr="Screen shot 2012-07-31 at 11.47.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855" y="1266947"/>
            <a:ext cx="3275777" cy="4260164"/>
          </a:xfrm>
          <a:prstGeom prst="rect">
            <a:avLst/>
          </a:prstGeom>
        </p:spPr>
      </p:pic>
      <p:sp>
        <p:nvSpPr>
          <p:cNvPr id="2" name="TextBox 1"/>
          <p:cNvSpPr txBox="1"/>
          <p:nvPr/>
        </p:nvSpPr>
        <p:spPr>
          <a:xfrm>
            <a:off x="521893" y="50271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8136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4"/>
          <p:cNvSpPr>
            <a:spLocks noGrp="1"/>
          </p:cNvSpPr>
          <p:nvPr>
            <p:ph idx="1"/>
          </p:nvPr>
        </p:nvSpPr>
        <p:spPr>
          <a:xfrm>
            <a:off x="685800" y="2162616"/>
            <a:ext cx="7772400" cy="2590800"/>
          </a:xfrm>
        </p:spPr>
        <p:txBody>
          <a:bodyPr/>
          <a:lstStyle/>
          <a:p>
            <a:pPr eaLnBrk="1" hangingPunct="1">
              <a:lnSpc>
                <a:spcPct val="80000"/>
              </a:lnSpc>
              <a:buClr>
                <a:schemeClr val="tx1"/>
              </a:buClr>
              <a:buFont typeface="Wingdings" charset="0"/>
              <a:buNone/>
            </a:pPr>
            <a:r>
              <a:rPr lang="en-US" sz="2800" dirty="0">
                <a:solidFill>
                  <a:srgbClr val="301C2C"/>
                </a:solidFill>
                <a:latin typeface="Arial" charset="0"/>
                <a:ea typeface="ＭＳ Ｐゴシック" charset="0"/>
                <a:cs typeface="ＭＳ Ｐゴシック" charset="0"/>
              </a:rPr>
              <a:t>Your perspectives resulting from an intersection of multiple social identities</a:t>
            </a:r>
          </a:p>
          <a:p>
            <a:pPr eaLnBrk="1" hangingPunct="1">
              <a:lnSpc>
                <a:spcPct val="80000"/>
              </a:lnSpc>
              <a:buClr>
                <a:schemeClr val="tx1"/>
              </a:buClr>
              <a:buFont typeface="Wingdings" charset="0"/>
              <a:buNone/>
            </a:pPr>
            <a:endParaRPr lang="en-US" sz="2800" dirty="0">
              <a:solidFill>
                <a:srgbClr val="301C2C"/>
              </a:solidFill>
              <a:latin typeface="Arial" charset="0"/>
              <a:ea typeface="ＭＳ Ｐゴシック" charset="0"/>
              <a:cs typeface="ＭＳ Ｐゴシック" charset="0"/>
            </a:endParaRPr>
          </a:p>
          <a:p>
            <a:pPr eaLnBrk="1" hangingPunct="1">
              <a:lnSpc>
                <a:spcPct val="80000"/>
              </a:lnSpc>
              <a:buClr>
                <a:schemeClr val="tx1"/>
              </a:buClr>
              <a:buFont typeface="Wingdings" charset="0"/>
              <a:buNone/>
            </a:pPr>
            <a:r>
              <a:rPr lang="en-US" sz="2800" dirty="0">
                <a:solidFill>
                  <a:srgbClr val="301C2C"/>
                </a:solidFill>
                <a:latin typeface="Arial" charset="0"/>
                <a:ea typeface="ＭＳ Ｐゴシック" charset="0"/>
                <a:cs typeface="ＭＳ Ｐゴシック" charset="0"/>
              </a:rPr>
              <a:t>Your experiences as a function of dynamics created by and resulting from membership in multiple social groups</a:t>
            </a:r>
          </a:p>
        </p:txBody>
      </p:sp>
      <p:sp>
        <p:nvSpPr>
          <p:cNvPr id="61443" name="Title 3"/>
          <p:cNvSpPr>
            <a:spLocks noGrp="1"/>
          </p:cNvSpPr>
          <p:nvPr>
            <p:ph type="title"/>
          </p:nvPr>
        </p:nvSpPr>
        <p:spPr>
          <a:xfrm>
            <a:off x="457200" y="395582"/>
            <a:ext cx="8229600" cy="1143000"/>
          </a:xfrm>
        </p:spPr>
        <p:txBody>
          <a:bodyPr>
            <a:normAutofit fontScale="90000"/>
          </a:bodyPr>
          <a:lstStyle/>
          <a:p>
            <a:r>
              <a:rPr lang="en-US" dirty="0">
                <a:solidFill>
                  <a:srgbClr val="301C2C"/>
                </a:solidFill>
                <a:latin typeface="Arial" charset="0"/>
                <a:ea typeface="ＭＳ Ｐゴシック" charset="0"/>
                <a:cs typeface="ＭＳ Ｐゴシック" charset="0"/>
              </a:rPr>
              <a:t>Your </a:t>
            </a:r>
            <a:r>
              <a:rPr lang="en-US" dirty="0" smtClean="0">
                <a:solidFill>
                  <a:srgbClr val="301C2C"/>
                </a:solidFill>
                <a:latin typeface="Arial" charset="0"/>
                <a:ea typeface="ＭＳ Ｐゴシック" charset="0"/>
                <a:cs typeface="ＭＳ Ｐゴシック" charset="0"/>
              </a:rPr>
              <a:t>teaching </a:t>
            </a:r>
            <a:br>
              <a:rPr lang="en-US" dirty="0" smtClean="0">
                <a:solidFill>
                  <a:srgbClr val="301C2C"/>
                </a:solidFill>
                <a:latin typeface="Arial" charset="0"/>
                <a:ea typeface="ＭＳ Ｐゴシック" charset="0"/>
                <a:cs typeface="ＭＳ Ｐゴシック" charset="0"/>
              </a:rPr>
            </a:br>
            <a:r>
              <a:rPr lang="en-US" i="1" dirty="0" smtClean="0">
                <a:solidFill>
                  <a:srgbClr val="301C2C"/>
                </a:solidFill>
                <a:latin typeface="Arial" charset="0"/>
                <a:ea typeface="ＭＳ Ｐゴシック" charset="0"/>
                <a:cs typeface="ＭＳ Ｐゴシック" charset="0"/>
              </a:rPr>
              <a:t>(and student learning) </a:t>
            </a:r>
            <a:br>
              <a:rPr lang="en-US" i="1" dirty="0" smtClean="0">
                <a:solidFill>
                  <a:srgbClr val="301C2C"/>
                </a:solidFill>
                <a:latin typeface="Arial" charset="0"/>
                <a:ea typeface="ＭＳ Ｐゴシック" charset="0"/>
                <a:cs typeface="ＭＳ Ｐゴシック" charset="0"/>
              </a:rPr>
            </a:br>
            <a:r>
              <a:rPr lang="en-US" dirty="0" smtClean="0">
                <a:solidFill>
                  <a:srgbClr val="301C2C"/>
                </a:solidFill>
                <a:latin typeface="Arial" charset="0"/>
                <a:ea typeface="ＭＳ Ｐゴシック" charset="0"/>
                <a:cs typeface="ＭＳ Ｐゴシック" charset="0"/>
              </a:rPr>
              <a:t>is </a:t>
            </a:r>
            <a:r>
              <a:rPr lang="en-US" dirty="0">
                <a:solidFill>
                  <a:srgbClr val="301C2C"/>
                </a:solidFill>
                <a:latin typeface="Arial" charset="0"/>
                <a:ea typeface="ＭＳ Ｐゴシック" charset="0"/>
                <a:cs typeface="ＭＳ Ｐゴシック" charset="0"/>
              </a:rPr>
              <a:t>influenced by</a:t>
            </a:r>
          </a:p>
        </p:txBody>
      </p:sp>
      <p:sp>
        <p:nvSpPr>
          <p:cNvPr id="61444" name="TextBox 9"/>
          <p:cNvSpPr txBox="1">
            <a:spLocks noChangeArrowheads="1"/>
          </p:cNvSpPr>
          <p:nvPr/>
        </p:nvSpPr>
        <p:spPr bwMode="auto">
          <a:xfrm>
            <a:off x="5383213" y="6505575"/>
            <a:ext cx="357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rgbClr val="301C2C"/>
                </a:solidFill>
              </a:rPr>
              <a:t>(slide based on Angela Byars-Winston, Aug 2003)</a:t>
            </a:r>
          </a:p>
        </p:txBody>
      </p:sp>
      <p:sp>
        <p:nvSpPr>
          <p:cNvPr id="2" name="TextBox 1"/>
          <p:cNvSpPr txBox="1"/>
          <p:nvPr/>
        </p:nvSpPr>
        <p:spPr>
          <a:xfrm>
            <a:off x="378042" y="5019245"/>
            <a:ext cx="8384201" cy="1200329"/>
          </a:xfrm>
          <a:prstGeom prst="rect">
            <a:avLst/>
          </a:prstGeom>
          <a:noFill/>
          <a:ln>
            <a:solidFill>
              <a:schemeClr val="bg2"/>
            </a:solidFill>
          </a:ln>
        </p:spPr>
        <p:txBody>
          <a:bodyPr wrap="none" rtlCol="0">
            <a:spAutoFit/>
          </a:bodyPr>
          <a:lstStyle/>
          <a:p>
            <a:pPr algn="ctr"/>
            <a:r>
              <a:rPr lang="en-US" sz="3600" i="1" dirty="0" smtClean="0">
                <a:solidFill>
                  <a:srgbClr val="000000"/>
                </a:solidFill>
              </a:rPr>
              <a:t>What did you notice during math camp</a:t>
            </a:r>
            <a:r>
              <a:rPr lang="en-US" sz="3600" i="1" dirty="0" smtClean="0">
                <a:solidFill>
                  <a:srgbClr val="000000"/>
                </a:solidFill>
              </a:rPr>
              <a:t>?</a:t>
            </a:r>
          </a:p>
          <a:p>
            <a:pPr algn="ctr"/>
            <a:r>
              <a:rPr lang="en-US" sz="3600" i="1" dirty="0" smtClean="0">
                <a:solidFill>
                  <a:srgbClr val="000000"/>
                </a:solidFill>
              </a:rPr>
              <a:t>(or at Dartmouth or the Upper Valley or…?)</a:t>
            </a:r>
            <a:r>
              <a:rPr lang="en-US" sz="3600" i="1" dirty="0" smtClean="0">
                <a:solidFill>
                  <a:srgbClr val="000000"/>
                </a:solidFill>
              </a:rPr>
              <a:t>  </a:t>
            </a:r>
            <a:endParaRPr lang="en-US" sz="3600" i="1" dirty="0">
              <a:solidFill>
                <a:srgbClr val="000000"/>
              </a:solidFill>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b="1" dirty="0" smtClean="0"/>
              <a:t>Reflect on math camp &amp; course </a:t>
            </a:r>
          </a:p>
          <a:p>
            <a:pPr lvl="0"/>
            <a:r>
              <a:rPr lang="en-US" b="1" dirty="0" smtClean="0"/>
              <a:t>Discuss what’s </a:t>
            </a:r>
            <a:r>
              <a:rPr lang="en-US" b="1" dirty="0"/>
              <a:t>available at DCAL and why </a:t>
            </a:r>
            <a:r>
              <a:rPr lang="en-US" b="1" dirty="0" smtClean="0"/>
              <a:t>you should visit us</a:t>
            </a:r>
            <a:endParaRPr lang="en-US" dirty="0"/>
          </a:p>
          <a:p>
            <a:pPr lvl="0"/>
            <a:r>
              <a:rPr lang="en-US" b="1" dirty="0" smtClean="0"/>
              <a:t>Talk about math and stereotype threat </a:t>
            </a:r>
          </a:p>
          <a:p>
            <a:pPr lvl="0"/>
            <a:endParaRPr lang="en-US" dirty="0"/>
          </a:p>
          <a:p>
            <a:pPr lvl="1"/>
            <a:r>
              <a:rPr lang="en-US" b="1" dirty="0" smtClean="0"/>
              <a:t>Innovative </a:t>
            </a:r>
            <a:r>
              <a:rPr lang="en-US" b="1" dirty="0"/>
              <a:t>math and science teaching </a:t>
            </a:r>
            <a:r>
              <a:rPr lang="en-US" b="1" dirty="0" smtClean="0"/>
              <a:t>methods</a:t>
            </a:r>
          </a:p>
          <a:p>
            <a:pPr lvl="1"/>
            <a:r>
              <a:rPr lang="en-US" b="1" dirty="0" smtClean="0"/>
              <a:t>Resources</a:t>
            </a:r>
            <a:endParaRPr lang="en-US" dirty="0"/>
          </a:p>
          <a:p>
            <a:endParaRPr lang="en-US" dirty="0"/>
          </a:p>
        </p:txBody>
      </p:sp>
    </p:spTree>
    <p:extLst>
      <p:ext uri="{BB962C8B-B14F-4D97-AF65-F5344CB8AC3E}">
        <p14:creationId xmlns:p14="http://schemas.microsoft.com/office/powerpoint/2010/main" val="3788422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295400"/>
          </a:xfrm>
          <a:noFill/>
        </p:spPr>
        <p:txBody>
          <a:bodyPr lIns="90487" tIns="44450" rIns="90487" bIns="44450">
            <a:normAutofit fontScale="90000"/>
          </a:bodyPr>
          <a:lstStyle/>
          <a:p>
            <a:pPr eaLnBrk="1" hangingPunct="1"/>
            <a:r>
              <a:rPr lang="en-US" sz="4000">
                <a:solidFill>
                  <a:srgbClr val="01007B"/>
                </a:solidFill>
                <a:latin typeface="Arial" charset="0"/>
                <a:ea typeface="ＭＳ Ｐゴシック" charset="0"/>
                <a:cs typeface="ＭＳ Ｐゴシック" charset="0"/>
              </a:rPr>
              <a:t>Under-Performance of Women In Math &amp; Science</a:t>
            </a:r>
            <a:endParaRPr lang="en-US">
              <a:latin typeface="Arial" charset="0"/>
              <a:ea typeface="ＭＳ Ｐゴシック" charset="0"/>
              <a:cs typeface="ＭＳ Ｐゴシック" charset="0"/>
            </a:endParaRPr>
          </a:p>
        </p:txBody>
      </p:sp>
      <p:sp>
        <p:nvSpPr>
          <p:cNvPr id="65539" name="Text Box 3"/>
          <p:cNvSpPr txBox="1">
            <a:spLocks noChangeArrowheads="1"/>
          </p:cNvSpPr>
          <p:nvPr/>
        </p:nvSpPr>
        <p:spPr bwMode="auto">
          <a:xfrm>
            <a:off x="1050925" y="19954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800">
              <a:latin typeface="Times" charset="0"/>
            </a:endParaRPr>
          </a:p>
        </p:txBody>
      </p:sp>
      <p:sp>
        <p:nvSpPr>
          <p:cNvPr id="284676" name="Text Box 4"/>
          <p:cNvSpPr txBox="1">
            <a:spLocks noChangeArrowheads="1"/>
          </p:cNvSpPr>
          <p:nvPr/>
        </p:nvSpPr>
        <p:spPr bwMode="auto">
          <a:xfrm>
            <a:off x="381000" y="1497013"/>
            <a:ext cx="8229600" cy="1200150"/>
          </a:xfrm>
          <a:prstGeom prst="rect">
            <a:avLst/>
          </a:prstGeom>
          <a:solidFill>
            <a:schemeClr val="hlink"/>
          </a:solidFill>
          <a:ln w="12700">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While outperforming men in all other areas of academia, </a:t>
            </a:r>
          </a:p>
          <a:p>
            <a:r>
              <a:rPr lang="en-US">
                <a:solidFill>
                  <a:srgbClr val="301C2C"/>
                </a:solidFill>
                <a:latin typeface="Times" charset="0"/>
              </a:rPr>
              <a:t>women earn less than 25% of the degrees in </a:t>
            </a:r>
          </a:p>
          <a:p>
            <a:r>
              <a:rPr lang="en-US">
                <a:solidFill>
                  <a:srgbClr val="301C2C"/>
                </a:solidFill>
                <a:latin typeface="Times" charset="0"/>
              </a:rPr>
              <a:t>Computer Science, Physics, and Engineering</a:t>
            </a:r>
            <a:endParaRPr lang="en-US" sz="2800">
              <a:solidFill>
                <a:srgbClr val="301C2C"/>
              </a:solidFill>
              <a:latin typeface="Times" charset="0"/>
            </a:endParaRPr>
          </a:p>
        </p:txBody>
      </p:sp>
      <p:sp>
        <p:nvSpPr>
          <p:cNvPr id="284677" name="Text Box 5"/>
          <p:cNvSpPr txBox="1">
            <a:spLocks noChangeArrowheads="1"/>
          </p:cNvSpPr>
          <p:nvPr/>
        </p:nvSpPr>
        <p:spPr bwMode="auto">
          <a:xfrm>
            <a:off x="381000" y="2716213"/>
            <a:ext cx="8229600" cy="1627187"/>
          </a:xfrm>
          <a:prstGeom prst="rect">
            <a:avLst/>
          </a:prstGeom>
          <a:solidFill>
            <a:srgbClr val="FF9900"/>
          </a:solidFill>
          <a:ln w="12700">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College: women perform worse on standardized tests of mathematics but do well in their courses; </a:t>
            </a:r>
          </a:p>
          <a:p>
            <a:r>
              <a:rPr lang="en-US">
                <a:solidFill>
                  <a:srgbClr val="301C2C"/>
                </a:solidFill>
                <a:latin typeface="Times" charset="0"/>
              </a:rPr>
              <a:t>far fewer choose math/ hard science majors</a:t>
            </a:r>
          </a:p>
          <a:p>
            <a:endParaRPr lang="en-US" sz="2800">
              <a:solidFill>
                <a:srgbClr val="301C2C"/>
              </a:solidFill>
              <a:latin typeface="Times" charset="0"/>
            </a:endParaRPr>
          </a:p>
        </p:txBody>
      </p:sp>
      <p:sp>
        <p:nvSpPr>
          <p:cNvPr id="284678" name="Text Box 6"/>
          <p:cNvSpPr txBox="1">
            <a:spLocks noChangeArrowheads="1"/>
          </p:cNvSpPr>
          <p:nvPr/>
        </p:nvSpPr>
        <p:spPr bwMode="auto">
          <a:xfrm>
            <a:off x="381000" y="4087813"/>
            <a:ext cx="8229600" cy="1190625"/>
          </a:xfrm>
          <a:prstGeom prst="rect">
            <a:avLst/>
          </a:prstGeom>
          <a:solidFill>
            <a:srgbClr val="FFFD11"/>
          </a:solidFill>
          <a:ln w="3175">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Middle School: Girls earn equally high grades but begin to lose confidence in math abilities; </a:t>
            </a:r>
          </a:p>
          <a:p>
            <a:r>
              <a:rPr lang="en-US">
                <a:solidFill>
                  <a:srgbClr val="301C2C"/>
                </a:solidFill>
                <a:latin typeface="Times" charset="0"/>
              </a:rPr>
              <a:t>test score gap on standardized tests emerges</a:t>
            </a:r>
          </a:p>
        </p:txBody>
      </p:sp>
      <p:sp>
        <p:nvSpPr>
          <p:cNvPr id="284679" name="Text Box 7"/>
          <p:cNvSpPr txBox="1">
            <a:spLocks noChangeArrowheads="1"/>
          </p:cNvSpPr>
          <p:nvPr/>
        </p:nvSpPr>
        <p:spPr bwMode="auto">
          <a:xfrm>
            <a:off x="381000" y="5307013"/>
            <a:ext cx="8229600" cy="1322387"/>
          </a:xfrm>
          <a:prstGeom prst="rect">
            <a:avLst/>
          </a:prstGeom>
          <a:solidFill>
            <a:srgbClr val="01007B"/>
          </a:solidFill>
          <a:ln w="12700">
            <a:solidFill>
              <a:srgbClr val="000000"/>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effectLst>
                  <a:outerShdw blurRad="38100" dist="38100" dir="2700000" algn="tl">
                    <a:srgbClr val="000000"/>
                  </a:outerShdw>
                </a:effectLst>
                <a:latin typeface="Times" charset="0"/>
              </a:rPr>
              <a:t>K-12: Girls Perform at or above the same level as boys on tests and in school; show less intrinsic interest in spatial tasks</a:t>
            </a:r>
          </a:p>
          <a:p>
            <a:endParaRPr lang="en-US" sz="3200">
              <a:solidFill>
                <a:srgbClr val="000000"/>
              </a:solidFill>
              <a:latin typeface="Times" charset="0"/>
            </a:endParaRPr>
          </a:p>
        </p:txBody>
      </p:sp>
      <p:sp>
        <p:nvSpPr>
          <p:cNvPr id="65544" name="TextBox 9"/>
          <p:cNvSpPr txBox="1">
            <a:spLocks noChangeArrowheads="1"/>
          </p:cNvSpPr>
          <p:nvPr/>
        </p:nvSpPr>
        <p:spPr bwMode="auto">
          <a:xfrm>
            <a:off x="5721350" y="6396038"/>
            <a:ext cx="289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Joshua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8612096" presetClass="entr" presetSubtype="0" fill="hold" grpId="0" nodeType="clickEffect">
                                  <p:stCondLst>
                                    <p:cond delay="0"/>
                                  </p:stCondLst>
                                  <p:childTnLst>
                                    <p:set>
                                      <p:cBhvr>
                                        <p:cTn id="6" dur="1" fill="hold">
                                          <p:stCondLst>
                                            <p:cond delay="499"/>
                                          </p:stCondLst>
                                        </p:cTn>
                                        <p:tgtEl>
                                          <p:spTgt spid="2846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8612096" presetClass="entr" presetSubtype="0" fill="hold" grpId="0" nodeType="clickEffect">
                                  <p:stCondLst>
                                    <p:cond delay="0"/>
                                  </p:stCondLst>
                                  <p:childTnLst>
                                    <p:set>
                                      <p:cBhvr>
                                        <p:cTn id="10" dur="1" fill="hold">
                                          <p:stCondLst>
                                            <p:cond delay="499"/>
                                          </p:stCondLst>
                                        </p:cTn>
                                        <p:tgtEl>
                                          <p:spTgt spid="284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8612096" presetClass="entr" presetSubtype="0" fill="hold" grpId="0" nodeType="clickEffect">
                                  <p:stCondLst>
                                    <p:cond delay="0"/>
                                  </p:stCondLst>
                                  <p:childTnLst>
                                    <p:set>
                                      <p:cBhvr>
                                        <p:cTn id="14" dur="1" fill="hold">
                                          <p:stCondLst>
                                            <p:cond delay="499"/>
                                          </p:stCondLst>
                                        </p:cTn>
                                        <p:tgtEl>
                                          <p:spTgt spid="2846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8612096" presetClass="entr" presetSubtype="0" fill="hold" grpId="0" nodeType="clickEffect">
                                  <p:stCondLst>
                                    <p:cond delay="0"/>
                                  </p:stCondLst>
                                  <p:childTnLst>
                                    <p:set>
                                      <p:cBhvr>
                                        <p:cTn id="18" dur="1" fill="hold">
                                          <p:stCondLst>
                                            <p:cond delay="499"/>
                                          </p:stCondLst>
                                        </p:cTn>
                                        <p:tgtEl>
                                          <p:spTgt spid="284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autoUpdateAnimBg="0"/>
      <p:bldP spid="284677" grpId="0" animBg="1" autoUpdateAnimBg="0"/>
      <p:bldP spid="284678" grpId="0" animBg="1" autoUpdateAnimBg="0"/>
      <p:bldP spid="28467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723900" y="1307971"/>
            <a:ext cx="7696200" cy="5016758"/>
          </a:xfrm>
          <a:prstGeom prst="rect">
            <a:avLst/>
          </a:prstGeom>
          <a:noFill/>
          <a:ln w="9525">
            <a:noFill/>
            <a:miter lim="800000"/>
            <a:headEnd/>
            <a:tailEnd/>
          </a:ln>
          <a:effectLst/>
        </p:spPr>
        <p:txBody>
          <a:bodyPr anchor="ctr">
            <a:spAutoFit/>
          </a:bodyPr>
          <a:lstStyle/>
          <a:p>
            <a:pPr marL="457200" indent="-457200" algn="l" eaLnBrk="1" hangingPunct="1">
              <a:spcAft>
                <a:spcPts val="600"/>
              </a:spcAft>
              <a:buFont typeface="Garamond" charset="0"/>
              <a:buAutoNum type="arabicPeriod"/>
            </a:pPr>
            <a:r>
              <a:rPr lang="en-US" sz="2000" dirty="0"/>
              <a:t>Legacy of racism, prejudice and segregation (House, 1999; Spring, 2000)</a:t>
            </a:r>
          </a:p>
          <a:p>
            <a:pPr marL="457200" indent="-457200" algn="l" eaLnBrk="1" hangingPunct="1">
              <a:spcAft>
                <a:spcPts val="600"/>
              </a:spcAft>
              <a:buFont typeface="Garamond" charset="0"/>
              <a:buAutoNum type="arabicPeriod"/>
            </a:pPr>
            <a:r>
              <a:rPr lang="en-US" sz="2000" dirty="0"/>
              <a:t>Poverty and SES (Barton, 2003; Ferguson, 2001)</a:t>
            </a:r>
          </a:p>
          <a:p>
            <a:pPr marL="457200" indent="-457200" algn="l" eaLnBrk="1" hangingPunct="1">
              <a:spcAft>
                <a:spcPts val="600"/>
              </a:spcAft>
              <a:buFont typeface="Garamond" charset="0"/>
              <a:buAutoNum type="arabicPeriod"/>
            </a:pPr>
            <a:r>
              <a:rPr lang="en-US" sz="2000" dirty="0"/>
              <a:t>Cultural differences in language or in adaptation to school (Mercado, 2001;Ogbu, 1999, 2003; </a:t>
            </a:r>
            <a:r>
              <a:rPr lang="en-US" sz="2000" dirty="0" err="1"/>
              <a:t>Portes</a:t>
            </a:r>
            <a:r>
              <a:rPr lang="en-US" sz="2000" dirty="0"/>
              <a:t>, 1996, 1999)</a:t>
            </a:r>
          </a:p>
          <a:p>
            <a:pPr marL="457200" indent="-457200" algn="l" eaLnBrk="1" hangingPunct="1">
              <a:spcAft>
                <a:spcPts val="600"/>
              </a:spcAft>
              <a:buFont typeface="Garamond" charset="0"/>
              <a:buAutoNum type="arabicPeriod"/>
            </a:pPr>
            <a:r>
              <a:rPr lang="en-US" sz="2000" dirty="0"/>
              <a:t>Family and parenting (</a:t>
            </a:r>
            <a:r>
              <a:rPr lang="en-US" sz="2000" dirty="0" err="1"/>
              <a:t>Eccles</a:t>
            </a:r>
            <a:r>
              <a:rPr lang="en-US" sz="2000" dirty="0"/>
              <a:t>, 1994; McAdoo, 1978; </a:t>
            </a:r>
            <a:r>
              <a:rPr lang="en-US" sz="2000" dirty="0" err="1"/>
              <a:t>Okagaki</a:t>
            </a:r>
            <a:r>
              <a:rPr lang="en-US" sz="2000" dirty="0"/>
              <a:t> &amp; </a:t>
            </a:r>
            <a:r>
              <a:rPr lang="en-US" sz="2000" dirty="0" err="1"/>
              <a:t>Frensch</a:t>
            </a:r>
            <a:r>
              <a:rPr lang="en-US" sz="2000" dirty="0"/>
              <a:t>, 1998)</a:t>
            </a:r>
          </a:p>
          <a:p>
            <a:pPr marL="457200" indent="-457200" algn="l" eaLnBrk="1" hangingPunct="1">
              <a:spcAft>
                <a:spcPts val="600"/>
              </a:spcAft>
              <a:buFont typeface="Garamond" charset="0"/>
              <a:buAutoNum type="arabicPeriod"/>
            </a:pPr>
            <a:r>
              <a:rPr lang="en-US" sz="2000" dirty="0"/>
              <a:t>Inequities in resources and opportunities to learn (Barton, 2003; </a:t>
            </a:r>
            <a:r>
              <a:rPr lang="en-US" sz="2000" dirty="0" err="1"/>
              <a:t>Hanushek</a:t>
            </a:r>
            <a:r>
              <a:rPr lang="en-US" sz="2000" dirty="0"/>
              <a:t> &amp; </a:t>
            </a:r>
            <a:r>
              <a:rPr lang="en-US" sz="2000" dirty="0" err="1"/>
              <a:t>Rivkin</a:t>
            </a:r>
            <a:r>
              <a:rPr lang="en-US" sz="2000" dirty="0"/>
              <a:t>, 2006; </a:t>
            </a:r>
            <a:r>
              <a:rPr lang="en-US" sz="2000" dirty="0" err="1"/>
              <a:t>Kozol</a:t>
            </a:r>
            <a:r>
              <a:rPr lang="en-US" sz="2000" dirty="0"/>
              <a:t>, 1991; Mickelson, 2001)</a:t>
            </a:r>
          </a:p>
          <a:p>
            <a:pPr marL="457200" indent="-457200" algn="l" eaLnBrk="1" hangingPunct="1">
              <a:spcAft>
                <a:spcPts val="600"/>
              </a:spcAft>
              <a:buFont typeface="Garamond" charset="0"/>
              <a:buAutoNum type="arabicPeriod"/>
            </a:pPr>
            <a:r>
              <a:rPr lang="en-US" sz="2000" dirty="0"/>
              <a:t>Educators responses to student diversity (</a:t>
            </a:r>
            <a:r>
              <a:rPr lang="en-US" sz="2000" dirty="0" err="1"/>
              <a:t>Delpit</a:t>
            </a:r>
            <a:r>
              <a:rPr lang="en-US" sz="2000" dirty="0"/>
              <a:t>, 1996; Ferguson, 1998; Pollock, 2001; Spring, 2000)</a:t>
            </a:r>
          </a:p>
          <a:p>
            <a:pPr marL="457200" indent="-457200" algn="l" eaLnBrk="1" hangingPunct="1">
              <a:spcAft>
                <a:spcPts val="600"/>
              </a:spcAft>
              <a:buFont typeface="Garamond" charset="0"/>
              <a:buAutoNum type="arabicPeriod"/>
            </a:pPr>
            <a:r>
              <a:rPr lang="en-US" sz="2000" dirty="0"/>
              <a:t>Lack of role models (Dee, 2004, 2005)</a:t>
            </a:r>
          </a:p>
          <a:p>
            <a:pPr marL="457200" indent="-457200" algn="l" eaLnBrk="1" hangingPunct="1">
              <a:spcAft>
                <a:spcPts val="600"/>
              </a:spcAft>
              <a:buFont typeface="Garamond" charset="0"/>
              <a:buAutoNum type="arabicPeriod"/>
            </a:pPr>
            <a:r>
              <a:rPr lang="en-US" sz="2000" dirty="0"/>
              <a:t>Test bias (</a:t>
            </a:r>
            <a:r>
              <a:rPr lang="en-US" sz="2000" dirty="0" err="1"/>
              <a:t>Airasian</a:t>
            </a:r>
            <a:r>
              <a:rPr lang="en-US" sz="2000" dirty="0"/>
              <a:t>, 2001, Gould, 1981; Valencia &amp; Suzuki, 2001) </a:t>
            </a:r>
          </a:p>
          <a:p>
            <a:pPr marL="457200" indent="-457200" algn="l" eaLnBrk="1" hangingPunct="1">
              <a:spcAft>
                <a:spcPts val="600"/>
              </a:spcAft>
              <a:buFont typeface="Garamond" charset="0"/>
              <a:buAutoNum type="arabicPeriod"/>
            </a:pPr>
            <a:r>
              <a:rPr lang="en-US" sz="2000" dirty="0"/>
              <a:t>Inherent differences in ability (Halpern, 1992; Summers, 2005)</a:t>
            </a:r>
          </a:p>
        </p:txBody>
      </p:sp>
      <p:sp>
        <p:nvSpPr>
          <p:cNvPr id="32773" name="Text Box 5"/>
          <p:cNvSpPr txBox="1">
            <a:spLocks noChangeArrowheads="1"/>
          </p:cNvSpPr>
          <p:nvPr/>
        </p:nvSpPr>
        <p:spPr bwMode="auto">
          <a:xfrm>
            <a:off x="1606946" y="509421"/>
            <a:ext cx="6364693"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t>Some Explanations for Achievement Gaps</a:t>
            </a:r>
          </a:p>
        </p:txBody>
      </p:sp>
      <p:sp>
        <p:nvSpPr>
          <p:cNvPr id="73732" name="TextBox 3"/>
          <p:cNvSpPr txBox="1">
            <a:spLocks noChangeArrowheads="1"/>
          </p:cNvSpPr>
          <p:nvPr/>
        </p:nvSpPr>
        <p:spPr bwMode="auto">
          <a:xfrm>
            <a:off x="6462713" y="0"/>
            <a:ext cx="268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S. Stroessner, May 2009)</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subTitle" idx="1"/>
          </p:nvPr>
        </p:nvSpPr>
        <p:spPr>
          <a:xfrm>
            <a:off x="304800" y="2057400"/>
            <a:ext cx="8610600" cy="4419600"/>
          </a:xfrm>
          <a:noFill/>
        </p:spPr>
        <p:txBody>
          <a:bodyPr lIns="90487" tIns="44450" rIns="90487" bIns="44450"/>
          <a:lstStyle/>
          <a:p>
            <a:pPr marL="342900" indent="-342900" algn="l" eaLnBrk="1" hangingPunct="1"/>
            <a:r>
              <a:rPr lang="en-US" dirty="0" smtClean="0">
                <a:latin typeface="Arial" charset="0"/>
                <a:ea typeface="ＭＳ Ｐゴシック" charset="0"/>
                <a:cs typeface="ＭＳ Ｐゴシック" charset="0"/>
              </a:rPr>
              <a:t>   Apprehension </a:t>
            </a:r>
            <a:r>
              <a:rPr lang="en-US" dirty="0">
                <a:latin typeface="Arial" charset="0"/>
                <a:ea typeface="ＭＳ Ｐゴシック" charset="0"/>
                <a:cs typeface="ＭＳ Ｐゴシック" charset="0"/>
              </a:rPr>
              <a:t>arising from the awareness of a </a:t>
            </a:r>
            <a:r>
              <a:rPr lang="en-US" dirty="0" smtClean="0">
                <a:latin typeface="Arial" charset="0"/>
                <a:ea typeface="ＭＳ Ｐゴシック" charset="0"/>
                <a:cs typeface="ＭＳ Ｐゴシック" charset="0"/>
              </a:rPr>
              <a:t>negative </a:t>
            </a:r>
            <a:r>
              <a:rPr lang="en-US" dirty="0" smtClean="0">
                <a:latin typeface="Arial" charset="0"/>
                <a:ea typeface="ＭＳ Ｐゴシック" charset="0"/>
                <a:cs typeface="ＭＳ Ｐゴシック" charset="0"/>
              </a:rPr>
              <a:t>stereotype </a:t>
            </a:r>
            <a:r>
              <a:rPr lang="en-US" dirty="0">
                <a:latin typeface="Arial" charset="0"/>
                <a:ea typeface="ＭＳ Ｐゴシック" charset="0"/>
                <a:cs typeface="ＭＳ Ｐゴシック" charset="0"/>
              </a:rPr>
              <a:t>or personal reputation in a situation where the stereotype or identity is relevant, and thus confirmable</a:t>
            </a:r>
          </a:p>
          <a:p>
            <a:pPr marL="342900" indent="-342900" algn="l" eaLnBrk="1" hangingPunct="1"/>
            <a:endParaRPr lang="en-US" dirty="0">
              <a:latin typeface="Arial" charset="0"/>
              <a:ea typeface="ＭＳ Ｐゴシック" charset="0"/>
              <a:cs typeface="ＭＳ Ｐゴシック" charset="0"/>
            </a:endParaRPr>
          </a:p>
          <a:p>
            <a:pPr marL="742950" lvl="1" indent="-285750" algn="l" eaLnBrk="1" hangingPunct="1">
              <a:buFontTx/>
              <a:buChar char="–"/>
            </a:pPr>
            <a:r>
              <a:rPr lang="en-US" dirty="0">
                <a:latin typeface="Arial" charset="0"/>
                <a:ea typeface="ＭＳ Ｐゴシック" charset="0"/>
              </a:rPr>
              <a:t>everyone experiences this in some form</a:t>
            </a:r>
          </a:p>
          <a:p>
            <a:pPr marL="742950" lvl="1" indent="-285750" algn="l" eaLnBrk="1" hangingPunct="1"/>
            <a:endParaRPr lang="en-US" dirty="0">
              <a:latin typeface="Arial" charset="0"/>
              <a:ea typeface="ＭＳ Ｐゴシック" charset="0"/>
            </a:endParaRPr>
          </a:p>
          <a:p>
            <a:pPr marL="1143000" lvl="2" indent="-228600" algn="l" eaLnBrk="1" hangingPunct="1"/>
            <a:endParaRPr lang="en-US" dirty="0">
              <a:latin typeface="Arial" charset="0"/>
              <a:ea typeface="ＭＳ Ｐゴシック" charset="0"/>
            </a:endParaRPr>
          </a:p>
        </p:txBody>
      </p:sp>
      <p:sp>
        <p:nvSpPr>
          <p:cNvPr id="77827" name="Rectangle 3"/>
          <p:cNvSpPr>
            <a:spLocks noGrp="1" noChangeArrowheads="1"/>
          </p:cNvSpPr>
          <p:nvPr>
            <p:ph type="ctrTitle"/>
          </p:nvPr>
        </p:nvSpPr>
        <p:spPr>
          <a:xfrm>
            <a:off x="380999" y="533400"/>
            <a:ext cx="8424069" cy="1371600"/>
          </a:xfrm>
          <a:noFill/>
        </p:spPr>
        <p:txBody>
          <a:bodyPr lIns="90487" tIns="44450" rIns="90487" bIns="44450">
            <a:normAutofit fontScale="90000"/>
          </a:bodyPr>
          <a:lstStyle/>
          <a:p>
            <a:pPr algn="l" eaLnBrk="1" hangingPunct="1"/>
            <a:r>
              <a:rPr lang="en-US" dirty="0" smtClean="0">
                <a:solidFill>
                  <a:srgbClr val="FFFD11"/>
                </a:solidFill>
                <a:latin typeface="Arial" charset="0"/>
                <a:ea typeface="ＭＳ Ｐゴシック" charset="0"/>
                <a:cs typeface="ＭＳ Ｐゴシック" charset="0"/>
              </a:rPr>
              <a:t>Stereotype Threat -&gt; Identity </a:t>
            </a:r>
            <a:r>
              <a:rPr lang="en-US" dirty="0">
                <a:solidFill>
                  <a:srgbClr val="FFFD11"/>
                </a:solidFill>
                <a:latin typeface="Arial" charset="0"/>
                <a:ea typeface="ＭＳ Ｐゴシック" charset="0"/>
                <a:cs typeface="ＭＳ Ｐゴシック" charset="0"/>
              </a:rPr>
              <a:t>Threat</a:t>
            </a:r>
            <a:br>
              <a:rPr lang="en-US" dirty="0">
                <a:solidFill>
                  <a:srgbClr val="FFFD11"/>
                </a:solidFill>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77828" name="TextBox 5"/>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subTitle" idx="1"/>
          </p:nvPr>
        </p:nvSpPr>
        <p:spPr>
          <a:xfrm>
            <a:off x="1014504" y="2057400"/>
            <a:ext cx="7191192" cy="4419600"/>
          </a:xfrm>
          <a:noFill/>
        </p:spPr>
        <p:txBody>
          <a:bodyPr lIns="90487" tIns="44450" rIns="90487" bIns="44450"/>
          <a:lstStyle/>
          <a:p>
            <a:pPr marL="342900" indent="-342900" algn="l" eaLnBrk="1" hangingPunct="1">
              <a:buFontTx/>
              <a:buChar char="•"/>
            </a:pPr>
            <a:r>
              <a:rPr lang="en-US" dirty="0">
                <a:latin typeface="Arial" charset="0"/>
                <a:ea typeface="ＭＳ Ｐゴシック" charset="0"/>
                <a:cs typeface="ＭＳ Ｐゴシック" charset="0"/>
              </a:rPr>
              <a:t>Jewish person in the Bible Belt</a:t>
            </a:r>
          </a:p>
          <a:p>
            <a:pPr marL="342900" indent="-342900" algn="l" eaLnBrk="1" hangingPunct="1"/>
            <a:endParaRPr lang="en-US" dirty="0">
              <a:latin typeface="Arial" charset="0"/>
              <a:ea typeface="ＭＳ Ｐゴシック" charset="0"/>
              <a:cs typeface="ＭＳ Ｐゴシック" charset="0"/>
            </a:endParaRPr>
          </a:p>
          <a:p>
            <a:pPr marL="342900" indent="-342900" algn="l" eaLnBrk="1" hangingPunct="1">
              <a:buFontTx/>
              <a:buChar char="•"/>
            </a:pPr>
            <a:r>
              <a:rPr lang="en-US" dirty="0">
                <a:latin typeface="Arial" charset="0"/>
                <a:ea typeface="ＭＳ Ｐゴシック" charset="0"/>
                <a:cs typeface="ＭＳ Ｐゴシック" charset="0"/>
              </a:rPr>
              <a:t>African American Taking an IQ test</a:t>
            </a:r>
          </a:p>
          <a:p>
            <a:pPr marL="342900" indent="-342900" algn="l" eaLnBrk="1" hangingPunct="1">
              <a:buFontTx/>
              <a:buChar char="•"/>
            </a:pPr>
            <a:endParaRPr lang="en-US" dirty="0">
              <a:latin typeface="Arial" charset="0"/>
              <a:ea typeface="ＭＳ Ｐゴシック" charset="0"/>
              <a:cs typeface="ＭＳ Ｐゴシック" charset="0"/>
            </a:endParaRPr>
          </a:p>
          <a:p>
            <a:pPr marL="342900" indent="-342900" algn="l" eaLnBrk="1" hangingPunct="1">
              <a:buFontTx/>
              <a:buChar char="•"/>
            </a:pPr>
            <a:r>
              <a:rPr lang="en-US" dirty="0">
                <a:latin typeface="Arial" charset="0"/>
                <a:ea typeface="ＭＳ Ｐゴシック" charset="0"/>
                <a:cs typeface="ＭＳ Ｐゴシック" charset="0"/>
              </a:rPr>
              <a:t>Woman called </a:t>
            </a:r>
            <a:r>
              <a:rPr lang="en-US" dirty="0" smtClean="0">
                <a:latin typeface="Arial" charset="0"/>
                <a:ea typeface="ＭＳ Ｐゴシック" charset="0"/>
                <a:cs typeface="ＭＳ Ｐゴシック" charset="0"/>
              </a:rPr>
              <a:t>upon </a:t>
            </a:r>
            <a:r>
              <a:rPr lang="en-US" dirty="0">
                <a:latin typeface="Arial" charset="0"/>
                <a:ea typeface="ＭＳ Ｐゴシック" charset="0"/>
                <a:cs typeface="ＭＳ Ｐゴシック" charset="0"/>
              </a:rPr>
              <a:t>in math class</a:t>
            </a:r>
          </a:p>
          <a:p>
            <a:pPr algn="l" eaLnBrk="1" hangingPunct="1"/>
            <a:endParaRPr lang="en-US" dirty="0">
              <a:latin typeface="Arial" charset="0"/>
              <a:ea typeface="ＭＳ Ｐゴシック" charset="0"/>
              <a:cs typeface="ＭＳ Ｐゴシック" charset="0"/>
            </a:endParaRPr>
          </a:p>
        </p:txBody>
      </p:sp>
      <p:sp>
        <p:nvSpPr>
          <p:cNvPr id="79875" name="Rectangle 3"/>
          <p:cNvSpPr>
            <a:spLocks noGrp="1" noChangeArrowheads="1"/>
          </p:cNvSpPr>
          <p:nvPr>
            <p:ph type="ctrTitle"/>
          </p:nvPr>
        </p:nvSpPr>
        <p:spPr>
          <a:xfrm>
            <a:off x="381000" y="533400"/>
            <a:ext cx="8305800" cy="1371600"/>
          </a:xfrm>
          <a:noFill/>
        </p:spPr>
        <p:txBody>
          <a:bodyPr lIns="90487" tIns="44450" rIns="90487" bIns="44450">
            <a:normAutofit fontScale="90000"/>
          </a:bodyPr>
          <a:lstStyle/>
          <a:p>
            <a:pPr eaLnBrk="1" hangingPunct="1"/>
            <a:r>
              <a:rPr lang="en-US" dirty="0">
                <a:solidFill>
                  <a:srgbClr val="FFFD11"/>
                </a:solidFill>
                <a:latin typeface="Arial" charset="0"/>
                <a:ea typeface="ＭＳ Ｐゴシック" charset="0"/>
                <a:cs typeface="ＭＳ Ｐゴシック" charset="0"/>
              </a:rPr>
              <a:t/>
            </a:r>
            <a:br>
              <a:rPr lang="en-US" dirty="0">
                <a:solidFill>
                  <a:srgbClr val="FFFD11"/>
                </a:solidFill>
                <a:latin typeface="Arial" charset="0"/>
                <a:ea typeface="ＭＳ Ｐゴシック" charset="0"/>
                <a:cs typeface="ＭＳ Ｐゴシック" charset="0"/>
              </a:rPr>
            </a:br>
            <a:r>
              <a:rPr lang="en-US" dirty="0">
                <a:solidFill>
                  <a:srgbClr val="FFFD11"/>
                </a:solidFill>
                <a:latin typeface="Arial" charset="0"/>
                <a:ea typeface="ＭＳ Ｐゴシック" charset="0"/>
                <a:cs typeface="ＭＳ Ｐゴシック" charset="0"/>
              </a:rPr>
              <a:t>Examples of Identity Threat</a:t>
            </a:r>
            <a:br>
              <a:rPr lang="en-US" dirty="0">
                <a:solidFill>
                  <a:srgbClr val="FFFD11"/>
                </a:solidFill>
                <a:latin typeface="Arial" charset="0"/>
                <a:ea typeface="ＭＳ Ｐゴシック" charset="0"/>
                <a:cs typeface="ＭＳ Ｐゴシック" charset="0"/>
              </a:rPr>
            </a:br>
            <a:r>
              <a:rPr lang="en-US" dirty="0">
                <a:solidFill>
                  <a:srgbClr val="FFFD11"/>
                </a:solidFill>
                <a:latin typeface="Arial" charset="0"/>
                <a:ea typeface="ＭＳ Ｐゴシック" charset="0"/>
                <a:cs typeface="ＭＳ Ｐゴシック" charset="0"/>
              </a:rPr>
              <a:t> </a:t>
            </a:r>
            <a:br>
              <a:rPr lang="en-US" dirty="0">
                <a:solidFill>
                  <a:srgbClr val="FFFD11"/>
                </a:solidFill>
                <a:latin typeface="Arial" charset="0"/>
                <a:ea typeface="ＭＳ Ｐゴシック" charset="0"/>
                <a:cs typeface="ＭＳ Ｐゴシック" charset="0"/>
              </a:rPr>
            </a:br>
            <a:endParaRPr lang="en-US" dirty="0">
              <a:solidFill>
                <a:srgbClr val="FFFD11"/>
              </a:solidFill>
              <a:latin typeface="Arial" charset="0"/>
              <a:ea typeface="ＭＳ Ｐゴシック" charset="0"/>
              <a:cs typeface="ＭＳ Ｐゴシック" charset="0"/>
            </a:endParaRPr>
          </a:p>
        </p:txBody>
      </p:sp>
      <p:sp>
        <p:nvSpPr>
          <p:cNvPr id="79876" name="TextBox 5"/>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28600"/>
            <a:ext cx="7772400" cy="914400"/>
          </a:xfrm>
          <a:noFill/>
        </p:spPr>
        <p:txBody>
          <a:bodyPr lIns="90487" tIns="44450" rIns="90487" bIns="44450"/>
          <a:lstStyle/>
          <a:p>
            <a:pPr eaLnBrk="1" hangingPunct="1"/>
            <a:r>
              <a:rPr lang="en-US" sz="2800">
                <a:latin typeface="Arial" charset="0"/>
                <a:ea typeface="ＭＳ Ｐゴシック" charset="0"/>
                <a:cs typeface="ＭＳ Ｐゴシック" charset="0"/>
              </a:rPr>
              <a:t>Stereotype Threat : No Explicit Bigotry Required</a:t>
            </a:r>
          </a:p>
        </p:txBody>
      </p:sp>
      <p:pic>
        <p:nvPicPr>
          <p:cNvPr id="81923" name="Picture 3"/>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01378" y="1143000"/>
            <a:ext cx="7552648" cy="5240338"/>
          </a:xfrm>
        </p:spPr>
      </p:pic>
      <p:sp>
        <p:nvSpPr>
          <p:cNvPr id="81924" name="TextBox 5"/>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685800" y="381000"/>
            <a:ext cx="7772400" cy="914400"/>
          </a:xfrm>
          <a:noFill/>
        </p:spPr>
        <p:txBody>
          <a:bodyPr lIns="90487" tIns="44450" rIns="90487" bIns="44450">
            <a:normAutofit fontScale="90000"/>
          </a:bodyPr>
          <a:lstStyle/>
          <a:p>
            <a:pPr eaLnBrk="1" hangingPunct="1"/>
            <a:r>
              <a:rPr lang="en-US" sz="3600">
                <a:latin typeface="Arial" charset="0"/>
                <a:ea typeface="ＭＳ Ｐゴシック" charset="0"/>
                <a:cs typeface="ＭＳ Ｐゴシック" charset="0"/>
              </a:rPr>
              <a:t>Math Test Performance</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 Of College Men and Women</a:t>
            </a:r>
            <a:r>
              <a:rPr lang="en-US" sz="4000">
                <a:latin typeface="Arial" charset="0"/>
                <a:ea typeface="ＭＳ Ｐゴシック" charset="0"/>
                <a:cs typeface="ＭＳ Ｐゴシック" charset="0"/>
              </a:rPr>
              <a:t/>
            </a:r>
            <a:br>
              <a:rPr lang="en-US" sz="4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(Spencer, Steele &amp; Quinn, 1999)</a:t>
            </a:r>
            <a:endParaRPr lang="en-US" sz="4000">
              <a:latin typeface="Arial" charset="0"/>
              <a:ea typeface="ＭＳ Ｐゴシック" charset="0"/>
              <a:cs typeface="ＭＳ Ｐゴシック" charset="0"/>
            </a:endParaRPr>
          </a:p>
        </p:txBody>
      </p:sp>
      <p:graphicFrame>
        <p:nvGraphicFramePr>
          <p:cNvPr id="88066" name="Object 2"/>
          <p:cNvGraphicFramePr>
            <a:graphicFrameLocks noGrp="1"/>
          </p:cNvGraphicFramePr>
          <p:nvPr>
            <p:ph type="chart" idx="1"/>
          </p:nvPr>
        </p:nvGraphicFramePr>
        <p:xfrm>
          <a:off x="876300" y="1905000"/>
          <a:ext cx="7391400" cy="4691063"/>
        </p:xfrm>
        <a:graphic>
          <a:graphicData uri="http://schemas.openxmlformats.org/presentationml/2006/ole">
            <mc:AlternateContent xmlns:mc="http://schemas.openxmlformats.org/markup-compatibility/2006">
              <mc:Choice xmlns:v="urn:schemas-microsoft-com:vml" Requires="v">
                <p:oleObj spid="_x0000_s16406" name="Chart" r:id="rId5" imgW="20002500" imgH="10591800" progId="MSGraph.Chart.8">
                  <p:embed followColorScheme="full"/>
                </p:oleObj>
              </mc:Choice>
              <mc:Fallback>
                <p:oleObj name="Chart" r:id="rId5" imgW="20002500" imgH="105918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05000"/>
                        <a:ext cx="7391400" cy="469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8068" name="TextBox 5"/>
          <p:cNvSpPr txBox="1">
            <a:spLocks noChangeArrowheads="1"/>
          </p:cNvSpPr>
          <p:nvPr/>
        </p:nvSpPr>
        <p:spPr bwMode="auto">
          <a:xfrm>
            <a:off x="6624638" y="1295400"/>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5" name="Rectangle 4"/>
          <p:cNvSpPr>
            <a:spLocks noChangeArrowheads="1"/>
          </p:cNvSpPr>
          <p:nvPr/>
        </p:nvSpPr>
        <p:spPr bwMode="auto">
          <a:xfrm>
            <a:off x="3962400" y="2057400"/>
            <a:ext cx="2590800" cy="40386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685800" y="685800"/>
            <a:ext cx="7848600" cy="1143000"/>
          </a:xfrm>
          <a:noFill/>
        </p:spPr>
        <p:txBody>
          <a:bodyPr lIns="90487" tIns="44450" rIns="90487" bIns="44450">
            <a:normAutofit fontScale="90000"/>
          </a:bodyPr>
          <a:lstStyle/>
          <a:p>
            <a:pPr eaLnBrk="1" hangingPunct="1"/>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800" dirty="0">
                <a:solidFill>
                  <a:srgbClr val="FFFD11"/>
                </a:solidFill>
                <a:latin typeface="Arial" charset="0"/>
                <a:ea typeface="ＭＳ Ｐゴシック" charset="0"/>
                <a:cs typeface="ＭＳ Ｐゴシック" charset="0"/>
              </a:rPr>
              <a:t/>
            </a:r>
            <a:br>
              <a:rPr lang="en-US" sz="2800" dirty="0">
                <a:solidFill>
                  <a:srgbClr val="FFFD11"/>
                </a:solidFill>
                <a:latin typeface="Arial" charset="0"/>
                <a:ea typeface="ＭＳ Ｐゴシック" charset="0"/>
                <a:cs typeface="ＭＳ Ｐゴシック" charset="0"/>
              </a:rPr>
            </a:br>
            <a:r>
              <a:rPr lang="en-US" sz="2800" dirty="0">
                <a:solidFill>
                  <a:srgbClr val="FFFD11"/>
                </a:solidFill>
                <a:latin typeface="Arial" charset="0"/>
                <a:ea typeface="ＭＳ Ｐゴシック" charset="0"/>
                <a:cs typeface="ＭＳ Ｐゴシック" charset="0"/>
              </a:rPr>
              <a:t> </a:t>
            </a:r>
            <a:r>
              <a:rPr lang="en-US" sz="3200" dirty="0">
                <a:solidFill>
                  <a:srgbClr val="FFFD11"/>
                </a:solidFill>
                <a:latin typeface="Arial" charset="0"/>
                <a:ea typeface="ＭＳ Ｐゴシック" charset="0"/>
                <a:cs typeface="ＭＳ Ｐゴシック" charset="0"/>
              </a:rPr>
              <a:t>When White Men </a:t>
            </a:r>
            <a:r>
              <a:rPr lang="en-US" sz="3200" dirty="0" smtClean="0">
                <a:solidFill>
                  <a:srgbClr val="FFFD11"/>
                </a:solidFill>
                <a:latin typeface="Arial" charset="0"/>
                <a:ea typeface="ＭＳ Ｐゴシック" charset="0"/>
                <a:cs typeface="ＭＳ Ｐゴシック" charset="0"/>
              </a:rPr>
              <a:t>Can</a:t>
            </a:r>
            <a:r>
              <a:rPr lang="en-US" sz="3200" dirty="0" smtClean="0">
                <a:solidFill>
                  <a:srgbClr val="FFFD11"/>
                </a:solidFill>
                <a:latin typeface="Arial" charset="0"/>
                <a:ea typeface="ＭＳ Ｐゴシック" charset="0"/>
                <a:cs typeface="ＭＳ Ｐゴシック" charset="0"/>
              </a:rPr>
              <a:t>’</a:t>
            </a:r>
            <a:r>
              <a:rPr lang="en-US" sz="3200" dirty="0" smtClean="0">
                <a:solidFill>
                  <a:srgbClr val="FFFD11"/>
                </a:solidFill>
                <a:latin typeface="Arial" charset="0"/>
                <a:ea typeface="ＭＳ Ｐゴシック" charset="0"/>
                <a:cs typeface="ＭＳ Ｐゴシック" charset="0"/>
              </a:rPr>
              <a:t>t </a:t>
            </a:r>
            <a:r>
              <a:rPr lang="en-US" sz="3200" dirty="0">
                <a:solidFill>
                  <a:srgbClr val="FFFD11"/>
                </a:solidFill>
                <a:latin typeface="Arial" charset="0"/>
                <a:ea typeface="ＭＳ Ｐゴシック" charset="0"/>
                <a:cs typeface="ＭＳ Ｐゴシック" charset="0"/>
              </a:rPr>
              <a:t>Do Math</a:t>
            </a:r>
            <a:r>
              <a:rPr lang="en-US" sz="2800" dirty="0">
                <a:solidFill>
                  <a:srgbClr val="FFFD11"/>
                </a:solidFill>
                <a:latin typeface="Arial" charset="0"/>
                <a:ea typeface="ＭＳ Ｐゴシック" charset="0"/>
                <a:cs typeface="ＭＳ Ｐゴシック" charset="0"/>
              </a:rPr>
              <a:t/>
            </a:r>
            <a:br>
              <a:rPr lang="en-US" sz="2800" dirty="0">
                <a:solidFill>
                  <a:srgbClr val="FFFD11"/>
                </a:solidFill>
                <a:latin typeface="Arial" charset="0"/>
                <a:ea typeface="ＭＳ Ｐゴシック" charset="0"/>
                <a:cs typeface="ＭＳ Ｐゴシック" charset="0"/>
              </a:rPr>
            </a:br>
            <a:r>
              <a:rPr lang="en-US" sz="1600" dirty="0">
                <a:solidFill>
                  <a:srgbClr val="FFFD11"/>
                </a:solidFill>
                <a:latin typeface="Arial" charset="0"/>
                <a:ea typeface="ＭＳ Ｐゴシック" charset="0"/>
                <a:cs typeface="ＭＳ Ｐゴシック" charset="0"/>
              </a:rPr>
              <a:t>Aronson, et al., (1999). </a:t>
            </a:r>
            <a:r>
              <a:rPr lang="en-US" sz="1600" i="1" dirty="0">
                <a:solidFill>
                  <a:srgbClr val="FFFD11"/>
                </a:solidFill>
                <a:latin typeface="Arial" charset="0"/>
                <a:ea typeface="ＭＳ Ｐゴシック" charset="0"/>
                <a:cs typeface="ＭＳ Ｐゴシック" charset="0"/>
              </a:rPr>
              <a:t>Journal of Experimental Social Psychology.</a:t>
            </a: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endParaRPr lang="en-US" sz="2800" dirty="0">
              <a:latin typeface="Arial" charset="0"/>
              <a:ea typeface="ＭＳ Ｐゴシック" charset="0"/>
              <a:cs typeface="ＭＳ Ｐゴシック" charset="0"/>
            </a:endParaRPr>
          </a:p>
        </p:txBody>
      </p:sp>
      <p:graphicFrame>
        <p:nvGraphicFramePr>
          <p:cNvPr id="90114" name="Object 2"/>
          <p:cNvGraphicFramePr>
            <a:graphicFrameLocks noGrp="1"/>
          </p:cNvGraphicFramePr>
          <p:nvPr>
            <p:ph type="chart" idx="1"/>
          </p:nvPr>
        </p:nvGraphicFramePr>
        <p:xfrm>
          <a:off x="914400" y="1752600"/>
          <a:ext cx="7315200" cy="3886200"/>
        </p:xfrm>
        <a:graphic>
          <a:graphicData uri="http://schemas.openxmlformats.org/presentationml/2006/ole">
            <mc:AlternateContent xmlns:mc="http://schemas.openxmlformats.org/markup-compatibility/2006">
              <mc:Choice xmlns:v="urn:schemas-microsoft-com:vml" Requires="v">
                <p:oleObj spid="_x0000_s18454" name="Chart" r:id="rId5" imgW="16027400" imgH="6604000" progId="MSGraph.Chart.8">
                  <p:embed followColorScheme="full"/>
                </p:oleObj>
              </mc:Choice>
              <mc:Fallback>
                <p:oleObj name="Chart" r:id="rId5" imgW="16027400" imgH="66040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752600"/>
                        <a:ext cx="73152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946525" y="2105025"/>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i="1"/>
              <a:t>d = .93</a:t>
            </a:r>
          </a:p>
        </p:txBody>
      </p:sp>
      <p:sp>
        <p:nvSpPr>
          <p:cNvPr id="90117" name="TextBox 6"/>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6" name="Rectangle 5"/>
          <p:cNvSpPr>
            <a:spLocks noChangeArrowheads="1"/>
          </p:cNvSpPr>
          <p:nvPr/>
        </p:nvSpPr>
        <p:spPr bwMode="auto">
          <a:xfrm>
            <a:off x="3886200" y="1905000"/>
            <a:ext cx="2133600" cy="30480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normAutofit fontScale="90000"/>
          </a:bodyPr>
          <a:lstStyle/>
          <a:p>
            <a:pPr eaLnBrk="1" hangingPunct="1"/>
            <a:r>
              <a:rPr lang="en-US" sz="4000">
                <a:latin typeface="Arial" charset="0"/>
                <a:ea typeface="ＭＳ Ｐゴシック" charset="0"/>
                <a:cs typeface="ＭＳ Ｐゴシック" charset="0"/>
              </a:rPr>
              <a:t> </a:t>
            </a:r>
            <a:r>
              <a:rPr lang="en-US" sz="3600">
                <a:solidFill>
                  <a:srgbClr val="FFFD11"/>
                </a:solidFill>
                <a:latin typeface="Arial" charset="0"/>
                <a:ea typeface="ＭＳ Ｐゴシック" charset="0"/>
                <a:cs typeface="ＭＳ Ｐゴシック" charset="0"/>
              </a:rPr>
              <a:t>Educational Testing Service Study:</a:t>
            </a:r>
            <a:r>
              <a:rPr lang="en-US" sz="3600">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Asking Gender Before AP Calculus Test</a:t>
            </a:r>
            <a:endParaRPr lang="en-US">
              <a:latin typeface="Arial" charset="0"/>
              <a:ea typeface="ＭＳ Ｐゴシック" charset="0"/>
              <a:cs typeface="ＭＳ Ｐゴシック" charset="0"/>
            </a:endParaRPr>
          </a:p>
        </p:txBody>
      </p:sp>
      <p:graphicFrame>
        <p:nvGraphicFramePr>
          <p:cNvPr id="92162" name="Object 2"/>
          <p:cNvGraphicFramePr>
            <a:graphicFrameLocks noGrp="1" noChangeAspect="1"/>
          </p:cNvGraphicFramePr>
          <p:nvPr>
            <p:ph type="chart" idx="1"/>
          </p:nvPr>
        </p:nvGraphicFramePr>
        <p:xfrm>
          <a:off x="685800" y="2014538"/>
          <a:ext cx="7772400" cy="4046537"/>
        </p:xfrm>
        <a:graphic>
          <a:graphicData uri="http://schemas.openxmlformats.org/presentationml/2006/ole">
            <mc:AlternateContent xmlns:mc="http://schemas.openxmlformats.org/markup-compatibility/2006">
              <mc:Choice xmlns:v="urn:schemas-microsoft-com:vml" Requires="v">
                <p:oleObj spid="_x0000_s20502" name="Chart" r:id="rId5" imgW="11341100" imgH="5905500" progId="MSGraph.Chart.8">
                  <p:embed followColorScheme="full"/>
                </p:oleObj>
              </mc:Choice>
              <mc:Fallback>
                <p:oleObj name="Chart" r:id="rId5" imgW="11341100" imgH="5905500"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014538"/>
                        <a:ext cx="7772400" cy="404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4" name="Rectangle 4"/>
          <p:cNvSpPr>
            <a:spLocks noChangeArrowheads="1"/>
          </p:cNvSpPr>
          <p:nvPr/>
        </p:nvSpPr>
        <p:spPr bwMode="auto">
          <a:xfrm>
            <a:off x="8307388" y="4841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2800">
              <a:latin typeface="Times" charset="0"/>
            </a:endParaRPr>
          </a:p>
        </p:txBody>
      </p:sp>
      <p:sp>
        <p:nvSpPr>
          <p:cNvPr id="92165" name="TextBox 6"/>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6" name="Rectangle 5"/>
          <p:cNvSpPr>
            <a:spLocks noChangeArrowheads="1"/>
          </p:cNvSpPr>
          <p:nvPr/>
        </p:nvSpPr>
        <p:spPr bwMode="auto">
          <a:xfrm>
            <a:off x="4572000" y="2362200"/>
            <a:ext cx="2514600" cy="31242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685800" y="914400"/>
            <a:ext cx="7772400" cy="1143000"/>
          </a:xfrm>
        </p:spPr>
        <p:txBody>
          <a:bodyPr/>
          <a:lstStyle/>
          <a:p>
            <a:pPr eaLnBrk="1" hangingPunct="1"/>
            <a:r>
              <a:rPr lang="en-US" sz="2800">
                <a:latin typeface="Arial" charset="0"/>
                <a:ea typeface="ＭＳ Ｐゴシック" charset="0"/>
                <a:cs typeface="ＭＳ Ｐゴシック" charset="0"/>
              </a:rPr>
              <a:t>Advanced Level Women Outperform Advanced Men in Calculus When Threat Reduced</a:t>
            </a:r>
            <a:endParaRPr lang="en-US">
              <a:latin typeface="Arial" charset="0"/>
              <a:ea typeface="ＭＳ Ｐゴシック" charset="0"/>
              <a:cs typeface="ＭＳ Ｐゴシック" charset="0"/>
            </a:endParaRPr>
          </a:p>
        </p:txBody>
      </p:sp>
      <p:graphicFrame>
        <p:nvGraphicFramePr>
          <p:cNvPr id="94210" name="Object 2"/>
          <p:cNvGraphicFramePr>
            <a:graphicFrameLocks noGrp="1" noChangeAspect="1"/>
          </p:cNvGraphicFramePr>
          <p:nvPr>
            <p:ph type="chart" idx="1"/>
          </p:nvPr>
        </p:nvGraphicFramePr>
        <p:xfrm>
          <a:off x="685800" y="1981200"/>
          <a:ext cx="7772400" cy="4113213"/>
        </p:xfrm>
        <a:graphic>
          <a:graphicData uri="http://schemas.openxmlformats.org/presentationml/2006/ole">
            <mc:AlternateContent xmlns:mc="http://schemas.openxmlformats.org/markup-compatibility/2006">
              <mc:Choice xmlns:v="urn:schemas-microsoft-com:vml" Requires="v">
                <p:oleObj spid="_x0000_s22550" name="Chart" r:id="rId5" imgW="7772400" imgH="4114800" progId="MSGraph.Chart.8">
                  <p:embed followColorScheme="full"/>
                </p:oleObj>
              </mc:Choice>
              <mc:Fallback>
                <p:oleObj name="Chart" r:id="rId5" imgW="7772400" imgH="4114800"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81200"/>
                        <a:ext cx="7772400" cy="411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2" name="Rectangle 4"/>
          <p:cNvSpPr>
            <a:spLocks noChangeArrowheads="1"/>
          </p:cNvSpPr>
          <p:nvPr/>
        </p:nvSpPr>
        <p:spPr bwMode="auto">
          <a:xfrm>
            <a:off x="282575" y="6264275"/>
            <a:ext cx="794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600">
                <a:latin typeface="Times" charset="0"/>
              </a:rPr>
              <a:t>Good, Aronson, &amp; Harder (2008) </a:t>
            </a:r>
            <a:r>
              <a:rPr lang="en-US" sz="1600" i="1">
                <a:latin typeface="Times" charset="0"/>
              </a:rPr>
              <a:t>Journal of Applied Developmental Psychology</a:t>
            </a:r>
            <a:endParaRPr lang="en-US" sz="2800">
              <a:latin typeface="Times" charset="0"/>
            </a:endParaRPr>
          </a:p>
        </p:txBody>
      </p:sp>
      <p:sp>
        <p:nvSpPr>
          <p:cNvPr id="94213" name="Rectangle 5"/>
          <p:cNvSpPr>
            <a:spLocks noChangeArrowheads="1"/>
          </p:cNvSpPr>
          <p:nvPr/>
        </p:nvSpPr>
        <p:spPr bwMode="auto">
          <a:xfrm>
            <a:off x="228600" y="133350"/>
            <a:ext cx="805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a:solidFill>
                  <a:schemeClr val="folHlink"/>
                </a:solidFill>
              </a:rPr>
              <a:t>Field Study: Women in the Science Pipeline</a:t>
            </a:r>
          </a:p>
        </p:txBody>
      </p:sp>
      <p:sp>
        <p:nvSpPr>
          <p:cNvPr id="94214" name="TextBox 7"/>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81000"/>
            <a:ext cx="8305800" cy="1066800"/>
          </a:xfrm>
          <a:noFill/>
        </p:spPr>
        <p:txBody>
          <a:bodyPr lIns="90487" tIns="44450" rIns="90487" bIns="44450">
            <a:normAutofit fontScale="90000"/>
          </a:bodyPr>
          <a:lstStyle/>
          <a:p>
            <a:pPr algn="l" eaLnBrk="1" hangingPunct="1"/>
            <a:r>
              <a:rPr lang="en-US" sz="4000">
                <a:solidFill>
                  <a:srgbClr val="FFFD11"/>
                </a:solidFill>
                <a:latin typeface="Arial" charset="0"/>
                <a:ea typeface="ＭＳ Ｐゴシック" charset="0"/>
                <a:cs typeface="ＭＳ Ｐゴシック" charset="0"/>
              </a:rPr>
              <a:t>Reducing Stereotype Threat in </a:t>
            </a:r>
            <a:r>
              <a:rPr lang="en-US" sz="3600">
                <a:solidFill>
                  <a:srgbClr val="FFFD11"/>
                </a:solidFill>
                <a:latin typeface="Arial" charset="0"/>
                <a:ea typeface="ＭＳ Ｐゴシック" charset="0"/>
                <a:cs typeface="ＭＳ Ｐゴシック" charset="0"/>
              </a:rPr>
              <a:t>Middle School: A field Intervention</a:t>
            </a:r>
          </a:p>
        </p:txBody>
      </p:sp>
      <p:sp>
        <p:nvSpPr>
          <p:cNvPr id="104451" name="Rectangle 3"/>
          <p:cNvSpPr>
            <a:spLocks noGrp="1" noChangeArrowheads="1"/>
          </p:cNvSpPr>
          <p:nvPr>
            <p:ph type="body" idx="1"/>
          </p:nvPr>
        </p:nvSpPr>
        <p:spPr>
          <a:xfrm>
            <a:off x="457200" y="1981200"/>
            <a:ext cx="8534400" cy="3810000"/>
          </a:xfrm>
          <a:noFill/>
        </p:spPr>
        <p:txBody>
          <a:bodyPr lIns="90487" tIns="44450" rIns="90487" bIns="44450"/>
          <a:lstStyle/>
          <a:p>
            <a:pPr eaLnBrk="1" hangingPunct="1">
              <a:lnSpc>
                <a:spcPct val="90000"/>
              </a:lnSpc>
              <a:buFontTx/>
              <a:buNone/>
            </a:pPr>
            <a:r>
              <a:rPr lang="en-US" sz="2000">
                <a:latin typeface="Arial" charset="0"/>
                <a:ea typeface="ＭＳ Ｐゴシック" charset="0"/>
                <a:cs typeface="ＭＳ Ｐゴシック" charset="0"/>
              </a:rPr>
              <a:t>Question: Can psychological intervention raise test scores of minority students?</a:t>
            </a:r>
          </a:p>
          <a:p>
            <a:pPr eaLnBrk="1" hangingPunct="1">
              <a:lnSpc>
                <a:spcPct val="110000"/>
              </a:lnSpc>
            </a:pPr>
            <a:endParaRPr lang="en-US" sz="2000">
              <a:latin typeface="Arial" charset="0"/>
              <a:ea typeface="ＭＳ Ｐゴシック" charset="0"/>
              <a:cs typeface="ＭＳ Ｐゴシック" charset="0"/>
            </a:endParaRPr>
          </a:p>
          <a:p>
            <a:pPr eaLnBrk="1" hangingPunct="1">
              <a:lnSpc>
                <a:spcPct val="110000"/>
              </a:lnSpc>
            </a:pPr>
            <a:r>
              <a:rPr lang="en-US" sz="2000">
                <a:latin typeface="Arial" charset="0"/>
                <a:ea typeface="ＭＳ Ｐゴシック" charset="0"/>
                <a:cs typeface="ＭＳ Ｐゴシック" charset="0"/>
              </a:rPr>
              <a:t>Method: mentoring study; attitude change</a:t>
            </a:r>
          </a:p>
          <a:p>
            <a:pPr eaLnBrk="1" hangingPunct="1">
              <a:lnSpc>
                <a:spcPct val="110000"/>
              </a:lnSpc>
            </a:pPr>
            <a:r>
              <a:rPr lang="en-US" sz="2000">
                <a:latin typeface="Arial" charset="0"/>
                <a:ea typeface="ＭＳ Ｐゴシック" charset="0"/>
                <a:cs typeface="ＭＳ Ｐゴシック" charset="0"/>
              </a:rPr>
              <a:t>Conditions:</a:t>
            </a:r>
          </a:p>
          <a:p>
            <a:pPr lvl="1" eaLnBrk="1" hangingPunct="1">
              <a:lnSpc>
                <a:spcPct val="110000"/>
              </a:lnSpc>
            </a:pPr>
            <a:r>
              <a:rPr lang="en-US" sz="1800">
                <a:latin typeface="Arial" charset="0"/>
                <a:ea typeface="ＭＳ Ｐゴシック" charset="0"/>
              </a:rPr>
              <a:t>Malleability of intelligence</a:t>
            </a:r>
          </a:p>
          <a:p>
            <a:pPr lvl="1" eaLnBrk="1" hangingPunct="1">
              <a:lnSpc>
                <a:spcPct val="110000"/>
              </a:lnSpc>
            </a:pPr>
            <a:r>
              <a:rPr lang="en-US" sz="1800">
                <a:latin typeface="Arial" charset="0"/>
                <a:ea typeface="ＭＳ Ｐゴシック" charset="0"/>
              </a:rPr>
              <a:t>Role Models: senior students who stress the normality of early difficulty</a:t>
            </a:r>
          </a:p>
          <a:p>
            <a:pPr lvl="1" eaLnBrk="1" hangingPunct="1">
              <a:lnSpc>
                <a:spcPct val="110000"/>
              </a:lnSpc>
            </a:pPr>
            <a:r>
              <a:rPr lang="en-US" sz="1800">
                <a:latin typeface="Arial" charset="0"/>
                <a:ea typeface="ＭＳ Ｐゴシック" charset="0"/>
              </a:rPr>
              <a:t>Control (drug abuse message)</a:t>
            </a:r>
          </a:p>
          <a:p>
            <a:pPr eaLnBrk="1" hangingPunct="1">
              <a:lnSpc>
                <a:spcPct val="110000"/>
              </a:lnSpc>
            </a:pPr>
            <a:r>
              <a:rPr lang="en-US" sz="2000">
                <a:latin typeface="Arial" charset="0"/>
                <a:ea typeface="ＭＳ Ｐゴシック" charset="0"/>
                <a:cs typeface="ＭＳ Ｐゴシック" charset="0"/>
              </a:rPr>
              <a:t>Measure: Texas Assessment of Academic Skills </a:t>
            </a:r>
            <a:r>
              <a:rPr lang="en-US" sz="1600">
                <a:latin typeface="Arial" charset="0"/>
                <a:ea typeface="ＭＳ Ｐゴシック" charset="0"/>
                <a:cs typeface="ＭＳ Ｐゴシック" charset="0"/>
              </a:rPr>
              <a:t>(TAAS)</a:t>
            </a:r>
          </a:p>
          <a:p>
            <a:pPr eaLnBrk="1" hangingPunct="1">
              <a:lnSpc>
                <a:spcPct val="110000"/>
              </a:lnSpc>
            </a:pPr>
            <a:endParaRPr lang="en-US" sz="1400">
              <a:latin typeface="Arial" charset="0"/>
              <a:ea typeface="ＭＳ Ｐゴシック" charset="0"/>
              <a:cs typeface="ＭＳ Ｐゴシック" charset="0"/>
            </a:endParaRPr>
          </a:p>
          <a:p>
            <a:pPr eaLnBrk="1" hangingPunct="1">
              <a:lnSpc>
                <a:spcPct val="110000"/>
              </a:lnSpc>
            </a:pPr>
            <a:endParaRPr lang="en-US" sz="1400">
              <a:latin typeface="Arial" charset="0"/>
              <a:ea typeface="ＭＳ Ｐゴシック" charset="0"/>
              <a:cs typeface="ＭＳ Ｐゴシック" charset="0"/>
            </a:endParaRPr>
          </a:p>
        </p:txBody>
      </p:sp>
      <p:sp>
        <p:nvSpPr>
          <p:cNvPr id="104452" name="TextBox 5"/>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6"/>
            <a:ext cx="8229600" cy="1143000"/>
          </a:xfrm>
        </p:spPr>
        <p:txBody>
          <a:bodyPr/>
          <a:lstStyle/>
          <a:p>
            <a:r>
              <a:rPr lang="en-US" dirty="0" smtClean="0"/>
              <a:t>3-step interviews</a:t>
            </a:r>
            <a:endParaRPr lang="en-US" dirty="0"/>
          </a:p>
        </p:txBody>
      </p:sp>
      <p:sp>
        <p:nvSpPr>
          <p:cNvPr id="3" name="Content Placeholder 2"/>
          <p:cNvSpPr>
            <a:spLocks noGrp="1"/>
          </p:cNvSpPr>
          <p:nvPr>
            <p:ph idx="1"/>
          </p:nvPr>
        </p:nvSpPr>
        <p:spPr>
          <a:xfrm>
            <a:off x="699120" y="1086189"/>
            <a:ext cx="7987680" cy="4371486"/>
          </a:xfrm>
        </p:spPr>
        <p:txBody>
          <a:bodyPr>
            <a:normAutofit fontScale="92500" lnSpcReduction="20000"/>
          </a:bodyPr>
          <a:lstStyle/>
          <a:p>
            <a:pPr marL="514350" indent="-514350">
              <a:buFont typeface="+mj-lt"/>
              <a:buAutoNum type="arabicPeriod"/>
            </a:pPr>
            <a:r>
              <a:rPr lang="en-US" dirty="0" smtClean="0"/>
              <a:t>In pairs, interview your partner (listen and take notes, but don’t respond): </a:t>
            </a:r>
          </a:p>
          <a:p>
            <a:pPr marL="971550" lvl="1" indent="-514350">
              <a:buFont typeface="+mj-lt"/>
              <a:buAutoNum type="arabicPeriod"/>
            </a:pPr>
            <a:r>
              <a:rPr lang="en-US" dirty="0" smtClean="0"/>
              <a:t>What do you think was most successful in the math camps?</a:t>
            </a:r>
          </a:p>
          <a:p>
            <a:pPr marL="971550" lvl="1" indent="-514350">
              <a:buFont typeface="+mj-lt"/>
              <a:buAutoNum type="arabicPeriod"/>
            </a:pPr>
            <a:r>
              <a:rPr lang="en-US" dirty="0" smtClean="0"/>
              <a:t>What didn’t work as well? </a:t>
            </a:r>
          </a:p>
          <a:p>
            <a:pPr marL="514350" indent="-514350">
              <a:buFont typeface="+mj-lt"/>
              <a:buAutoNum type="arabicPeriod"/>
            </a:pPr>
            <a:r>
              <a:rPr lang="en-US" dirty="0" smtClean="0"/>
              <a:t>Switch interviewer and interviewee and repeat</a:t>
            </a:r>
          </a:p>
          <a:p>
            <a:pPr marL="514350" indent="-514350">
              <a:buFont typeface="+mj-lt"/>
              <a:buAutoNum type="arabicPeriod"/>
            </a:pPr>
            <a:r>
              <a:rPr lang="en-US" dirty="0" smtClean="0"/>
              <a:t>Introduce each other and share answers with another pair; summarize successes and opportunities for improvement</a:t>
            </a:r>
          </a:p>
          <a:p>
            <a:pPr marL="514350" indent="-514350">
              <a:buFont typeface="+mj-lt"/>
              <a:buAutoNum type="arabicPeriod"/>
            </a:pPr>
            <a:r>
              <a:rPr lang="en-US" dirty="0" smtClean="0"/>
              <a:t>Share with other group (and me!)</a:t>
            </a:r>
          </a:p>
          <a:p>
            <a:endParaRPr lang="en-US" dirty="0"/>
          </a:p>
        </p:txBody>
      </p:sp>
      <p:sp>
        <p:nvSpPr>
          <p:cNvPr id="4" name="TextBox 3"/>
          <p:cNvSpPr txBox="1"/>
          <p:nvPr/>
        </p:nvSpPr>
        <p:spPr>
          <a:xfrm>
            <a:off x="1288800" y="5563503"/>
            <a:ext cx="1968357" cy="830997"/>
          </a:xfrm>
          <a:prstGeom prst="rect">
            <a:avLst/>
          </a:prstGeom>
          <a:noFill/>
        </p:spPr>
        <p:txBody>
          <a:bodyPr wrap="none" rtlCol="0">
            <a:spAutoFit/>
          </a:bodyPr>
          <a:lstStyle/>
          <a:p>
            <a:r>
              <a:rPr lang="en-US" sz="2400" dirty="0" smtClean="0"/>
              <a:t>A interviews B</a:t>
            </a:r>
          </a:p>
          <a:p>
            <a:r>
              <a:rPr lang="en-US" sz="2400" dirty="0" smtClean="0"/>
              <a:t>B interviews A</a:t>
            </a:r>
            <a:endParaRPr lang="en-US" sz="2400" dirty="0"/>
          </a:p>
        </p:txBody>
      </p:sp>
      <p:sp>
        <p:nvSpPr>
          <p:cNvPr id="5" name="TextBox 4"/>
          <p:cNvSpPr txBox="1"/>
          <p:nvPr/>
        </p:nvSpPr>
        <p:spPr>
          <a:xfrm>
            <a:off x="3648720" y="5201891"/>
            <a:ext cx="2944285" cy="1569660"/>
          </a:xfrm>
          <a:prstGeom prst="rect">
            <a:avLst/>
          </a:prstGeom>
          <a:noFill/>
        </p:spPr>
        <p:txBody>
          <a:bodyPr wrap="none" rtlCol="0">
            <a:spAutoFit/>
          </a:bodyPr>
          <a:lstStyle/>
          <a:p>
            <a:r>
              <a:rPr lang="en-US" sz="2400" dirty="0" smtClean="0"/>
              <a:t>A summary B to C &amp; D</a:t>
            </a:r>
          </a:p>
          <a:p>
            <a:r>
              <a:rPr lang="en-US" sz="2400" dirty="0"/>
              <a:t>B</a:t>
            </a:r>
            <a:r>
              <a:rPr lang="en-US" sz="2400" dirty="0" smtClean="0"/>
              <a:t> </a:t>
            </a:r>
            <a:r>
              <a:rPr lang="en-US" sz="2400" dirty="0"/>
              <a:t>summary A </a:t>
            </a:r>
            <a:r>
              <a:rPr lang="en-US" sz="2400" dirty="0" smtClean="0"/>
              <a:t>to C &amp; D</a:t>
            </a:r>
          </a:p>
          <a:p>
            <a:r>
              <a:rPr lang="en-US" sz="2400" dirty="0" smtClean="0"/>
              <a:t>C </a:t>
            </a:r>
            <a:r>
              <a:rPr lang="en-US" sz="2400" dirty="0"/>
              <a:t>summary D </a:t>
            </a:r>
            <a:r>
              <a:rPr lang="en-US" sz="2400" dirty="0" smtClean="0"/>
              <a:t>to A &amp; B</a:t>
            </a:r>
          </a:p>
          <a:p>
            <a:r>
              <a:rPr lang="en-US" sz="2400" dirty="0"/>
              <a:t>D</a:t>
            </a:r>
            <a:r>
              <a:rPr lang="en-US" sz="2400" dirty="0" smtClean="0"/>
              <a:t> </a:t>
            </a:r>
            <a:r>
              <a:rPr lang="en-US" sz="2400" dirty="0"/>
              <a:t>summary C </a:t>
            </a:r>
            <a:r>
              <a:rPr lang="en-US" sz="2400" dirty="0" smtClean="0"/>
              <a:t>to A &amp; B</a:t>
            </a:r>
          </a:p>
        </p:txBody>
      </p:sp>
      <p:sp>
        <p:nvSpPr>
          <p:cNvPr id="7" name="TextBox 6"/>
          <p:cNvSpPr txBox="1"/>
          <p:nvPr/>
        </p:nvSpPr>
        <p:spPr>
          <a:xfrm>
            <a:off x="7141440" y="5564723"/>
            <a:ext cx="538128" cy="830997"/>
          </a:xfrm>
          <a:prstGeom prst="rect">
            <a:avLst/>
          </a:prstGeom>
          <a:noFill/>
        </p:spPr>
        <p:txBody>
          <a:bodyPr wrap="none" rtlCol="0">
            <a:spAutoFit/>
          </a:bodyPr>
          <a:lstStyle/>
          <a:p>
            <a:r>
              <a:rPr lang="en-US" sz="2400" dirty="0" smtClean="0"/>
              <a:t>AB</a:t>
            </a:r>
          </a:p>
          <a:p>
            <a:r>
              <a:rPr lang="en-US" sz="2400" dirty="0" smtClean="0"/>
              <a:t>CD</a:t>
            </a:r>
            <a:endParaRPr lang="en-US" sz="2400" dirty="0"/>
          </a:p>
        </p:txBody>
      </p:sp>
    </p:spTree>
    <p:extLst>
      <p:ext uri="{BB962C8B-B14F-4D97-AF65-F5344CB8AC3E}">
        <p14:creationId xmlns:p14="http://schemas.microsoft.com/office/powerpoint/2010/main" val="581878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685800" y="381000"/>
            <a:ext cx="7772400" cy="914400"/>
          </a:xfrm>
          <a:noFill/>
        </p:spPr>
        <p:txBody>
          <a:bodyPr lIns="90487" tIns="44450" rIns="90487" bIns="44450"/>
          <a:lstStyle/>
          <a:p>
            <a:pPr eaLnBrk="1" hangingPunct="1"/>
            <a:r>
              <a:rPr lang="en-US" sz="3600">
                <a:latin typeface="Arial" charset="0"/>
                <a:ea typeface="ＭＳ Ｐゴシック" charset="0"/>
                <a:cs typeface="ＭＳ Ｐゴシック" charset="0"/>
              </a:rPr>
              <a:t>7th Grade Girls</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 Math TAAS</a:t>
            </a:r>
            <a:endParaRPr lang="en-US" sz="4000">
              <a:latin typeface="Arial" charset="0"/>
              <a:ea typeface="ＭＳ Ｐゴシック" charset="0"/>
              <a:cs typeface="ＭＳ Ｐゴシック" charset="0"/>
            </a:endParaRPr>
          </a:p>
        </p:txBody>
      </p:sp>
      <p:graphicFrame>
        <p:nvGraphicFramePr>
          <p:cNvPr id="106498" name="Object 2"/>
          <p:cNvGraphicFramePr>
            <a:graphicFrameLocks noGrp="1"/>
          </p:cNvGraphicFramePr>
          <p:nvPr>
            <p:ph type="chart" idx="1"/>
          </p:nvPr>
        </p:nvGraphicFramePr>
        <p:xfrm>
          <a:off x="381000" y="1219200"/>
          <a:ext cx="9675813" cy="5014913"/>
        </p:xfrm>
        <a:graphic>
          <a:graphicData uri="http://schemas.openxmlformats.org/presentationml/2006/ole">
            <mc:AlternateContent xmlns:mc="http://schemas.openxmlformats.org/markup-compatibility/2006">
              <mc:Choice xmlns:v="urn:schemas-microsoft-com:vml" Requires="v">
                <p:oleObj spid="_x0000_s26646" name="Chart" r:id="rId5" imgW="9474200" imgH="4914900" progId="MSGraph.Chart.8">
                  <p:embed followColorScheme="full"/>
                </p:oleObj>
              </mc:Choice>
              <mc:Fallback>
                <p:oleObj name="Chart" r:id="rId5" imgW="9474200" imgH="49149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19200"/>
                        <a:ext cx="967581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00" name="Rectangle 4"/>
          <p:cNvSpPr>
            <a:spLocks noChangeArrowheads="1"/>
          </p:cNvSpPr>
          <p:nvPr/>
        </p:nvSpPr>
        <p:spPr bwMode="auto">
          <a:xfrm>
            <a:off x="228600" y="6248400"/>
            <a:ext cx="641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301C2C"/>
                </a:solidFill>
              </a:rPr>
              <a:t>Good, Aronson &amp; Inzlicht (2003) </a:t>
            </a:r>
            <a:r>
              <a:rPr lang="en-US" sz="1400" i="1">
                <a:solidFill>
                  <a:srgbClr val="301C2C"/>
                </a:solidFill>
              </a:rPr>
              <a:t>Journal of Applied Developmental Psychology.</a:t>
            </a:r>
            <a:endParaRPr lang="en-US"/>
          </a:p>
        </p:txBody>
      </p:sp>
      <p:sp>
        <p:nvSpPr>
          <p:cNvPr id="106501" name="TextBox 6"/>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381000"/>
            <a:ext cx="8305800" cy="1066800"/>
          </a:xfrm>
          <a:noFill/>
        </p:spPr>
        <p:txBody>
          <a:bodyPr lIns="90487" tIns="44450" rIns="90487" bIns="44450">
            <a:normAutofit fontScale="90000"/>
          </a:bodyPr>
          <a:lstStyle/>
          <a:p>
            <a:pPr algn="l" eaLnBrk="1" hangingPunct="1"/>
            <a:r>
              <a:rPr lang="en-US" sz="4000">
                <a:solidFill>
                  <a:srgbClr val="FFFD11"/>
                </a:solidFill>
                <a:latin typeface="Arial" charset="0"/>
                <a:ea typeface="ＭＳ Ｐゴシック" charset="0"/>
                <a:cs typeface="ＭＳ Ｐゴシック" charset="0"/>
              </a:rPr>
              <a:t>Reducing Effects of Stereotype Threat: Strategies</a:t>
            </a:r>
            <a:endParaRPr lang="en-US" sz="3600">
              <a:solidFill>
                <a:srgbClr val="FFFD11"/>
              </a:solidFill>
              <a:latin typeface="Arial" charset="0"/>
              <a:ea typeface="ＭＳ Ｐゴシック" charset="0"/>
              <a:cs typeface="ＭＳ Ｐゴシック" charset="0"/>
            </a:endParaRPr>
          </a:p>
        </p:txBody>
      </p:sp>
      <p:sp>
        <p:nvSpPr>
          <p:cNvPr id="251907" name="Rectangle 3"/>
          <p:cNvSpPr>
            <a:spLocks noGrp="1" noChangeArrowheads="1"/>
          </p:cNvSpPr>
          <p:nvPr>
            <p:ph type="body" idx="1"/>
          </p:nvPr>
        </p:nvSpPr>
        <p:spPr>
          <a:xfrm>
            <a:off x="457200" y="1600200"/>
            <a:ext cx="8534400" cy="4648200"/>
          </a:xfrm>
          <a:noFill/>
        </p:spPr>
        <p:txBody>
          <a:bodyPr lIns="90487" tIns="44450" rIns="90487" bIns="44450"/>
          <a:lstStyle/>
          <a:p>
            <a:pPr eaLnBrk="1" hangingPunct="1">
              <a:spcBef>
                <a:spcPts val="1175"/>
              </a:spcBef>
            </a:pPr>
            <a:r>
              <a:rPr lang="en-US" sz="2400">
                <a:latin typeface="Arial" charset="0"/>
                <a:ea typeface="ＭＳ Ｐゴシック" charset="0"/>
                <a:cs typeface="ＭＳ Ｐゴシック" charset="0"/>
              </a:rPr>
              <a:t>De-emphasize ability &amp; group identity; emphasize effort, persistence, individualism</a:t>
            </a:r>
          </a:p>
          <a:p>
            <a:pPr eaLnBrk="1" hangingPunct="1">
              <a:spcBef>
                <a:spcPts val="1175"/>
              </a:spcBef>
            </a:pPr>
            <a:r>
              <a:rPr lang="en-US" sz="2400">
                <a:latin typeface="Arial" charset="0"/>
                <a:ea typeface="ＭＳ Ｐゴシック" charset="0"/>
                <a:cs typeface="ＭＳ Ｐゴシック" charset="0"/>
              </a:rPr>
              <a:t>Emphasize high standards and the ability of all to reach those standards</a:t>
            </a:r>
          </a:p>
          <a:p>
            <a:pPr eaLnBrk="1" hangingPunct="1">
              <a:spcBef>
                <a:spcPts val="1175"/>
              </a:spcBef>
            </a:pPr>
            <a:r>
              <a:rPr lang="en-US" sz="2400">
                <a:latin typeface="Arial" charset="0"/>
                <a:ea typeface="ＭＳ Ｐゴシック" charset="0"/>
                <a:cs typeface="ＭＳ Ｐゴシック" charset="0"/>
              </a:rPr>
              <a:t>Stress the malleability of intelligence – </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your brain is a muscle</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a:p>
            <a:pPr eaLnBrk="1" hangingPunct="1">
              <a:spcBef>
                <a:spcPts val="1175"/>
              </a:spcBef>
            </a:pPr>
            <a:r>
              <a:rPr lang="en-US" sz="2400">
                <a:latin typeface="Arial" charset="0"/>
                <a:ea typeface="ＭＳ Ｐゴシック" charset="0"/>
                <a:cs typeface="ＭＳ Ｐゴシック" charset="0"/>
              </a:rPr>
              <a:t>Provide exposure to Role Models</a:t>
            </a:r>
          </a:p>
          <a:p>
            <a:pPr eaLnBrk="1" hangingPunct="1">
              <a:spcBef>
                <a:spcPts val="1175"/>
              </a:spcBef>
            </a:pPr>
            <a:r>
              <a:rPr lang="en-US" sz="2400">
                <a:latin typeface="Arial" charset="0"/>
                <a:ea typeface="ＭＳ Ｐゴシック" charset="0"/>
                <a:cs typeface="ＭＳ Ｐゴシック" charset="0"/>
              </a:rPr>
              <a:t>Show awareness of the external difficulties: Normalizing struggle</a:t>
            </a:r>
          </a:p>
          <a:p>
            <a:pPr eaLnBrk="1" hangingPunct="1">
              <a:spcBef>
                <a:spcPts val="1175"/>
              </a:spcBef>
            </a:pPr>
            <a:r>
              <a:rPr lang="en-US" sz="2400">
                <a:latin typeface="Arial" charset="0"/>
                <a:ea typeface="ＭＳ Ｐゴシック" charset="0"/>
                <a:cs typeface="ＭＳ Ｐゴシック" charset="0"/>
              </a:rPr>
              <a:t>Groupwork that employs interdependence</a:t>
            </a:r>
          </a:p>
          <a:p>
            <a:pPr eaLnBrk="1" hangingPunct="1">
              <a:spcBef>
                <a:spcPts val="1175"/>
              </a:spcBef>
            </a:pPr>
            <a:endParaRPr lang="en-US" sz="2400">
              <a:latin typeface="Arial" charset="0"/>
              <a:ea typeface="ＭＳ Ｐゴシック" charset="0"/>
              <a:cs typeface="ＭＳ Ｐゴシック" charset="0"/>
            </a:endParaRPr>
          </a:p>
        </p:txBody>
      </p:sp>
      <p:sp>
        <p:nvSpPr>
          <p:cNvPr id="114692" name="TextBox 5"/>
          <p:cNvSpPr txBox="1">
            <a:spLocks noChangeArrowheads="1"/>
          </p:cNvSpPr>
          <p:nvPr/>
        </p:nvSpPr>
        <p:spPr bwMode="auto">
          <a:xfrm>
            <a:off x="6573838" y="6324600"/>
            <a:ext cx="2468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a:p>
            <a:r>
              <a:rPr lang="en-US" sz="1200"/>
              <a:t> &amp; S. Stroessner, May 2009)</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600">
                <a:solidFill>
                  <a:srgbClr val="FFFD11"/>
                </a:solidFill>
                <a:latin typeface="Arial" charset="0"/>
                <a:ea typeface="ＭＳ Ｐゴシック" charset="0"/>
                <a:cs typeface="ＭＳ Ｐゴシック" charset="0"/>
              </a:rPr>
              <a:t>Conclusion</a:t>
            </a:r>
            <a:endParaRPr lang="en-US" sz="3600">
              <a:latin typeface="Arial" charset="0"/>
              <a:ea typeface="ＭＳ Ｐゴシック" charset="0"/>
              <a:cs typeface="ＭＳ Ｐゴシック" charset="0"/>
            </a:endParaRPr>
          </a:p>
        </p:txBody>
      </p:sp>
      <p:sp>
        <p:nvSpPr>
          <p:cNvPr id="118787" name="Rectangle 3"/>
          <p:cNvSpPr>
            <a:spLocks noGrp="1" noChangeArrowheads="1"/>
          </p:cNvSpPr>
          <p:nvPr>
            <p:ph type="body" idx="1"/>
          </p:nvPr>
        </p:nvSpPr>
        <p:spPr/>
        <p:txBody>
          <a:bodyPr/>
          <a:lstStyle/>
          <a:p>
            <a:pPr eaLnBrk="1" hangingPunct="1">
              <a:lnSpc>
                <a:spcPct val="120000"/>
              </a:lnSpc>
              <a:buFontTx/>
              <a:buNone/>
            </a:pPr>
            <a:r>
              <a:rPr lang="en-US" sz="2400">
                <a:latin typeface="Arial" charset="0"/>
                <a:ea typeface="ＭＳ Ｐゴシック" charset="0"/>
                <a:cs typeface="ＭＳ Ｐゴシック" charset="0"/>
              </a:rPr>
              <a:t>	Human intelligence, motivation, and academic self-concept is more fragile and malleable than traditionally thought.  People</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s performance and motivation can rise and fall depending on the situations and relationships they are in, and the mindsets they adopt.  </a:t>
            </a:r>
            <a:endParaRPr lang="en-US" sz="1800">
              <a:latin typeface="Arial" charset="0"/>
              <a:ea typeface="ＭＳ Ｐゴシック" charset="0"/>
              <a:cs typeface="ＭＳ Ｐゴシック" charset="0"/>
            </a:endParaRPr>
          </a:p>
          <a:p>
            <a:pPr eaLnBrk="1" hangingPunct="1">
              <a:lnSpc>
                <a:spcPct val="120000"/>
              </a:lnSpc>
            </a:pPr>
            <a:endParaRPr lang="en-US" sz="1800">
              <a:latin typeface="Arial" charset="0"/>
              <a:ea typeface="ＭＳ Ｐゴシック" charset="0"/>
              <a:cs typeface="ＭＳ Ｐゴシック" charset="0"/>
            </a:endParaRPr>
          </a:p>
          <a:p>
            <a:pPr eaLnBrk="1" hangingPunct="1">
              <a:lnSpc>
                <a:spcPct val="120000"/>
              </a:lnSpc>
              <a:buFontTx/>
              <a:buNone/>
            </a:pPr>
            <a:endParaRPr lang="en-US" sz="1800">
              <a:latin typeface="Arial" charset="0"/>
              <a:ea typeface="ＭＳ Ｐゴシック" charset="0"/>
              <a:cs typeface="ＭＳ Ｐゴシック" charset="0"/>
            </a:endParaRPr>
          </a:p>
          <a:p>
            <a:pPr eaLnBrk="1" hangingPunct="1">
              <a:lnSpc>
                <a:spcPct val="120000"/>
              </a:lnSpc>
            </a:pPr>
            <a:endParaRPr lang="en-US" sz="2000">
              <a:latin typeface="Arial" charset="0"/>
              <a:ea typeface="ＭＳ Ｐゴシック" charset="0"/>
              <a:cs typeface="ＭＳ Ｐゴシック" charset="0"/>
            </a:endParaRPr>
          </a:p>
          <a:p>
            <a:pPr eaLnBrk="1" hangingPunct="1">
              <a:lnSpc>
                <a:spcPct val="120000"/>
              </a:lnSpc>
            </a:pPr>
            <a:endParaRPr lang="en-US" sz="2000">
              <a:latin typeface="Arial" charset="0"/>
              <a:ea typeface="ＭＳ Ｐゴシック" charset="0"/>
              <a:cs typeface="ＭＳ Ｐゴシック" charset="0"/>
            </a:endParaRPr>
          </a:p>
        </p:txBody>
      </p:sp>
      <p:sp>
        <p:nvSpPr>
          <p:cNvPr id="118788" name="TextBox 5"/>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aramond" charset="0"/>
                <a:ea typeface="ＭＳ Ｐゴシック" charset="0"/>
                <a:cs typeface="ＭＳ Ｐゴシック" charset="0"/>
              </a:rPr>
              <a:t>References</a:t>
            </a:r>
          </a:p>
        </p:txBody>
      </p:sp>
      <p:sp>
        <p:nvSpPr>
          <p:cNvPr id="3" name="Content Placeholder 2"/>
          <p:cNvSpPr>
            <a:spLocks noGrp="1"/>
          </p:cNvSpPr>
          <p:nvPr>
            <p:ph idx="1"/>
          </p:nvPr>
        </p:nvSpPr>
        <p:spPr/>
        <p:txBody>
          <a:bodyPr/>
          <a:lstStyle/>
          <a:p>
            <a:r>
              <a:rPr lang="en-US">
                <a:latin typeface="Garamond" charset="0"/>
                <a:ea typeface="ＭＳ Ｐゴシック" charset="0"/>
                <a:cs typeface="ＭＳ Ｐゴシック" charset="0"/>
                <a:hlinkClick r:id=""/>
              </a:rPr>
              <a:t>http://reducingstereotypethreat.org/</a:t>
            </a:r>
          </a:p>
          <a:p>
            <a:r>
              <a:rPr lang="en-US">
                <a:latin typeface="Garamond" charset="0"/>
                <a:ea typeface="ＭＳ Ｐゴシック" charset="0"/>
                <a:cs typeface="ＭＳ Ｐゴシック" charset="0"/>
                <a:hlinkClick r:id=""/>
              </a:rPr>
              <a:t>http://www.msri.org/calendar/workshops/WorkshopInfo/458/show_workshop</a:t>
            </a:r>
          </a:p>
          <a:p>
            <a:r>
              <a:rPr lang="en-US">
                <a:latin typeface="Garamond" charset="0"/>
                <a:ea typeface="ＭＳ Ｐゴシック" charset="0"/>
                <a:cs typeface="ＭＳ Ｐゴシック" charset="0"/>
                <a:hlinkClick r:id=""/>
              </a:rPr>
              <a:t>http://www.trincoll.edu/depts/student-services/chas/</a:t>
            </a:r>
          </a:p>
          <a:p>
            <a:r>
              <a:rPr lang="en-US">
                <a:latin typeface="Garamond" charset="0"/>
                <a:ea typeface="ＭＳ Ｐゴシック" charset="0"/>
                <a:cs typeface="ＭＳ Ｐゴシック" charset="0"/>
                <a:hlinkClick r:id=""/>
              </a:rPr>
              <a:t>http://www.cirtl.net/diversityresources</a:t>
            </a:r>
            <a:endParaRPr lang="en-US">
              <a:latin typeface="Garamond" charset="0"/>
              <a:ea typeface="ＭＳ Ｐゴシック" charset="0"/>
              <a:cs typeface="ＭＳ Ｐゴシック" charset="0"/>
            </a:endParaRPr>
          </a:p>
          <a:p>
            <a:endParaRPr lang="en-US">
              <a:latin typeface="Garamond"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assessment</a:t>
            </a:r>
            <a:endParaRPr lang="en-US" dirty="0"/>
          </a:p>
        </p:txBody>
      </p:sp>
      <p:sp>
        <p:nvSpPr>
          <p:cNvPr id="3" name="Content Placeholder 2"/>
          <p:cNvSpPr>
            <a:spLocks noGrp="1"/>
          </p:cNvSpPr>
          <p:nvPr>
            <p:ph idx="1"/>
          </p:nvPr>
        </p:nvSpPr>
        <p:spPr>
          <a:xfrm>
            <a:off x="457200" y="2554978"/>
            <a:ext cx="8229600" cy="3571185"/>
          </a:xfrm>
        </p:spPr>
        <p:txBody>
          <a:bodyPr/>
          <a:lstStyle/>
          <a:p>
            <a:pPr marL="0" indent="0" algn="ctr">
              <a:buNone/>
            </a:pPr>
            <a:r>
              <a:rPr lang="en-US" dirty="0" smtClean="0"/>
              <a:t>What worries you about the upcoming year? </a:t>
            </a:r>
            <a:endParaRPr lang="en-US" dirty="0"/>
          </a:p>
        </p:txBody>
      </p:sp>
    </p:spTree>
    <p:extLst>
      <p:ext uri="{BB962C8B-B14F-4D97-AF65-F5344CB8AC3E}">
        <p14:creationId xmlns:p14="http://schemas.microsoft.com/office/powerpoint/2010/main" val="315758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588"/>
            <a:ext cx="8229600" cy="1143000"/>
          </a:xfrm>
        </p:spPr>
        <p:txBody>
          <a:bodyPr>
            <a:normAutofit/>
          </a:bodyPr>
          <a:lstStyle/>
          <a:p>
            <a:r>
              <a:rPr lang="en-US" dirty="0"/>
              <a:t>Have you heard of DCAL before</a:t>
            </a:r>
            <a:r>
              <a:rPr lang="en-US" dirty="0" smtClean="0"/>
              <a:t>?</a:t>
            </a:r>
            <a:endParaRPr lang="en-US" dirty="0"/>
          </a:p>
        </p:txBody>
      </p:sp>
      <p:sp>
        <p:nvSpPr>
          <p:cNvPr id="3" name="Content Placeholder 2"/>
          <p:cNvSpPr>
            <a:spLocks noGrp="1"/>
          </p:cNvSpPr>
          <p:nvPr>
            <p:ph idx="1"/>
          </p:nvPr>
        </p:nvSpPr>
        <p:spPr>
          <a:xfrm>
            <a:off x="5347974" y="1980231"/>
            <a:ext cx="2967786" cy="1396273"/>
          </a:xfrm>
        </p:spPr>
        <p:txBody>
          <a:bodyPr>
            <a:normAutofit fontScale="85000" lnSpcReduction="10000"/>
          </a:bodyPr>
          <a:lstStyle/>
          <a:p>
            <a:pPr marL="514350" indent="-514350">
              <a:buFont typeface="+mj-lt"/>
              <a:buAutoNum type="arabicPeriod"/>
            </a:pPr>
            <a:r>
              <a:rPr lang="en-US" dirty="0" smtClean="0"/>
              <a:t>Yes</a:t>
            </a:r>
          </a:p>
          <a:p>
            <a:pPr marL="514350" indent="-514350">
              <a:buFont typeface="+mj-lt"/>
              <a:buAutoNum type="arabicPeriod"/>
            </a:pPr>
            <a:r>
              <a:rPr lang="en-US" dirty="0" smtClean="0"/>
              <a:t>Sounds familiar</a:t>
            </a:r>
          </a:p>
          <a:p>
            <a:pPr marL="514350" indent="-514350">
              <a:buFont typeface="+mj-lt"/>
              <a:buAutoNum type="arabicPeriod"/>
            </a:pPr>
            <a:r>
              <a:rPr lang="en-US" dirty="0" smtClean="0"/>
              <a:t>No</a:t>
            </a:r>
            <a:endParaRPr lang="en-US" dirty="0"/>
          </a:p>
        </p:txBody>
      </p:sp>
    </p:spTree>
    <p:extLst>
      <p:ext uri="{BB962C8B-B14F-4D97-AF65-F5344CB8AC3E}">
        <p14:creationId xmlns:p14="http://schemas.microsoft.com/office/powerpoint/2010/main" val="38218343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706"/>
            <a:ext cx="8229600" cy="1143000"/>
          </a:xfrm>
        </p:spPr>
        <p:txBody>
          <a:bodyPr>
            <a:normAutofit/>
          </a:bodyPr>
          <a:lstStyle/>
          <a:p>
            <a:r>
              <a:rPr lang="en-US" dirty="0" smtClean="0"/>
              <a:t>What does DCAL stand for?</a:t>
            </a:r>
            <a:endParaRPr lang="en-US" dirty="0"/>
          </a:p>
        </p:txBody>
      </p:sp>
      <p:sp>
        <p:nvSpPr>
          <p:cNvPr id="3" name="Content Placeholder 2"/>
          <p:cNvSpPr>
            <a:spLocks noGrp="1"/>
          </p:cNvSpPr>
          <p:nvPr>
            <p:ph idx="1"/>
          </p:nvPr>
        </p:nvSpPr>
        <p:spPr>
          <a:xfrm>
            <a:off x="4572000" y="2056587"/>
            <a:ext cx="4309775" cy="3092194"/>
          </a:xfrm>
        </p:spPr>
        <p:txBody>
          <a:bodyPr>
            <a:normAutofit fontScale="85000" lnSpcReduction="20000"/>
          </a:bodyPr>
          <a:lstStyle/>
          <a:p>
            <a:pPr marL="514350" indent="-514350">
              <a:buFont typeface="+mj-lt"/>
              <a:buAutoNum type="arabicPeriod"/>
            </a:pPr>
            <a:r>
              <a:rPr lang="en-US" dirty="0" smtClean="0"/>
              <a:t>Dartmouth College Athletic League</a:t>
            </a:r>
          </a:p>
          <a:p>
            <a:pPr marL="514350" indent="-514350">
              <a:buFont typeface="+mj-lt"/>
              <a:buAutoNum type="arabicPeriod"/>
            </a:pPr>
            <a:r>
              <a:rPr lang="en-US" dirty="0" smtClean="0"/>
              <a:t>Dartmouth College Advocates for Learning</a:t>
            </a:r>
          </a:p>
          <a:p>
            <a:pPr marL="514350" indent="-514350">
              <a:buFont typeface="+mj-lt"/>
              <a:buAutoNum type="arabicPeriod"/>
            </a:pPr>
            <a:r>
              <a:rPr lang="en-US" dirty="0" smtClean="0"/>
              <a:t>Dartmouth Center for the Advancement of Learning</a:t>
            </a:r>
          </a:p>
          <a:p>
            <a:pPr marL="514350" indent="-514350">
              <a:buFont typeface="+mj-lt"/>
              <a:buAutoNum type="arabicPeriod"/>
            </a:pPr>
            <a:r>
              <a:rPr lang="en-US" dirty="0" smtClean="0"/>
              <a:t>Dartmouth Center for Advanced Learning</a:t>
            </a:r>
          </a:p>
          <a:p>
            <a:pPr marL="514350" indent="-514350">
              <a:buFont typeface="+mj-lt"/>
              <a:buAutoNum type="arabicPeriod"/>
            </a:pPr>
            <a:endParaRPr lang="en-US" dirty="0"/>
          </a:p>
        </p:txBody>
      </p:sp>
    </p:spTree>
    <p:extLst>
      <p:ext uri="{BB962C8B-B14F-4D97-AF65-F5344CB8AC3E}">
        <p14:creationId xmlns:p14="http://schemas.microsoft.com/office/powerpoint/2010/main" val="650557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706"/>
            <a:ext cx="8229600" cy="1143000"/>
          </a:xfrm>
        </p:spPr>
        <p:txBody>
          <a:bodyPr>
            <a:normAutofit/>
          </a:bodyPr>
          <a:lstStyle/>
          <a:p>
            <a:r>
              <a:rPr lang="en-US" dirty="0" smtClean="0"/>
              <a:t>What does DCAL stand for?</a:t>
            </a:r>
            <a:endParaRPr lang="en-US" dirty="0"/>
          </a:p>
        </p:txBody>
      </p:sp>
      <p:sp>
        <p:nvSpPr>
          <p:cNvPr id="3" name="Content Placeholder 2"/>
          <p:cNvSpPr>
            <a:spLocks noGrp="1"/>
          </p:cNvSpPr>
          <p:nvPr>
            <p:ph idx="1"/>
          </p:nvPr>
        </p:nvSpPr>
        <p:spPr>
          <a:xfrm>
            <a:off x="4572000" y="2056587"/>
            <a:ext cx="4309775" cy="3092194"/>
          </a:xfrm>
        </p:spPr>
        <p:txBody>
          <a:bodyPr>
            <a:normAutofit fontScale="85000" lnSpcReduction="20000"/>
          </a:bodyPr>
          <a:lstStyle/>
          <a:p>
            <a:pPr marL="514350" indent="-514350">
              <a:buFont typeface="+mj-lt"/>
              <a:buAutoNum type="arabicPeriod"/>
            </a:pPr>
            <a:r>
              <a:rPr lang="en-US" dirty="0" smtClean="0"/>
              <a:t>Dartmouth College Athletic League</a:t>
            </a:r>
          </a:p>
          <a:p>
            <a:pPr marL="514350" indent="-514350">
              <a:buFont typeface="+mj-lt"/>
              <a:buAutoNum type="arabicPeriod"/>
            </a:pPr>
            <a:r>
              <a:rPr lang="en-US" dirty="0" smtClean="0"/>
              <a:t>Dartmouth College Advocates for Learning</a:t>
            </a:r>
          </a:p>
          <a:p>
            <a:pPr marL="514350" indent="-514350">
              <a:buFont typeface="+mj-lt"/>
              <a:buAutoNum type="arabicPeriod"/>
            </a:pPr>
            <a:r>
              <a:rPr lang="en-US" dirty="0" smtClean="0"/>
              <a:t>Dartmouth Center for the Advancement of Learning</a:t>
            </a:r>
          </a:p>
          <a:p>
            <a:pPr marL="514350" indent="-514350">
              <a:buFont typeface="+mj-lt"/>
              <a:buAutoNum type="arabicPeriod"/>
            </a:pPr>
            <a:r>
              <a:rPr lang="en-US" dirty="0" smtClean="0"/>
              <a:t>Dartmouth Center for Advanced Learning</a:t>
            </a:r>
          </a:p>
          <a:p>
            <a:pPr marL="514350" indent="-514350">
              <a:buFont typeface="+mj-lt"/>
              <a:buAutoNum type="arabicPeriod"/>
            </a:pPr>
            <a:endParaRPr lang="en-US" dirty="0"/>
          </a:p>
        </p:txBody>
      </p:sp>
    </p:spTree>
    <p:extLst>
      <p:ext uri="{BB962C8B-B14F-4D97-AF65-F5344CB8AC3E}">
        <p14:creationId xmlns:p14="http://schemas.microsoft.com/office/powerpoint/2010/main" val="2731691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80"/>
            <a:ext cx="8229600" cy="1143000"/>
          </a:xfrm>
        </p:spPr>
        <p:txBody>
          <a:bodyPr/>
          <a:lstStyle/>
          <a:p>
            <a:r>
              <a:rPr lang="en-US" dirty="0" smtClean="0"/>
              <a:t>Where is DCAL located?</a:t>
            </a:r>
            <a:endParaRPr lang="en-US" dirty="0"/>
          </a:p>
        </p:txBody>
      </p:sp>
      <p:sp>
        <p:nvSpPr>
          <p:cNvPr id="3" name="Content Placeholder 2"/>
          <p:cNvSpPr>
            <a:spLocks noGrp="1"/>
          </p:cNvSpPr>
          <p:nvPr>
            <p:ph idx="1"/>
          </p:nvPr>
        </p:nvSpPr>
        <p:spPr>
          <a:xfrm>
            <a:off x="528555" y="5322308"/>
            <a:ext cx="8076724" cy="860931"/>
          </a:xfrm>
        </p:spPr>
        <p:txBody>
          <a:bodyPr/>
          <a:lstStyle/>
          <a:p>
            <a:pPr marL="0" indent="0" algn="ctr">
              <a:buNone/>
            </a:pPr>
            <a:r>
              <a:rPr lang="en-US" dirty="0" err="1" smtClean="0">
                <a:hlinkClick r:id="rId2"/>
              </a:rPr>
              <a:t>www.dartmouth.edu</a:t>
            </a:r>
            <a:r>
              <a:rPr lang="en-US" dirty="0" smtClean="0">
                <a:hlinkClick r:id="rId2"/>
              </a:rPr>
              <a:t>/~</a:t>
            </a:r>
            <a:r>
              <a:rPr lang="en-US" dirty="0" err="1" smtClean="0">
                <a:hlinkClick r:id="rId2"/>
              </a:rPr>
              <a:t>dcal</a:t>
            </a:r>
            <a:endParaRPr lang="en-US" dirty="0"/>
          </a:p>
        </p:txBody>
      </p:sp>
      <p:pic>
        <p:nvPicPr>
          <p:cNvPr id="4" name="Picture 3" descr="084.JPG"/>
          <p:cNvPicPr>
            <a:picLocks noChangeAspect="1"/>
          </p:cNvPicPr>
          <p:nvPr/>
        </p:nvPicPr>
        <p:blipFill rotWithShape="1">
          <a:blip r:embed="rId3">
            <a:extLst>
              <a:ext uri="{28A0092B-C50C-407E-A947-70E740481C1C}">
                <a14:useLocalDpi xmlns:a14="http://schemas.microsoft.com/office/drawing/2010/main" val="0"/>
              </a:ext>
            </a:extLst>
          </a:blip>
          <a:srcRect t="1961"/>
          <a:stretch/>
        </p:blipFill>
        <p:spPr>
          <a:xfrm>
            <a:off x="106458" y="1750622"/>
            <a:ext cx="4405103" cy="3239020"/>
          </a:xfrm>
          <a:prstGeom prst="rect">
            <a:avLst/>
          </a:prstGeom>
        </p:spPr>
      </p:pic>
      <p:pic>
        <p:nvPicPr>
          <p:cNvPr id="5" name="Picture 4" descr="L10008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982" y="1750622"/>
            <a:ext cx="4318694" cy="3239020"/>
          </a:xfrm>
          <a:prstGeom prst="rect">
            <a:avLst/>
          </a:prstGeom>
        </p:spPr>
      </p:pic>
    </p:spTree>
    <p:extLst>
      <p:ext uri="{BB962C8B-B14F-4D97-AF65-F5344CB8AC3E}">
        <p14:creationId xmlns:p14="http://schemas.microsoft.com/office/powerpoint/2010/main" val="15044751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827836" y="1600200"/>
            <a:ext cx="7488328" cy="4525963"/>
          </a:xfrm>
        </p:spPr>
        <p:txBody>
          <a:bodyPr>
            <a:normAutofit/>
          </a:bodyPr>
          <a:lstStyle/>
          <a:p>
            <a:pPr marL="0" indent="0">
              <a:buNone/>
            </a:pPr>
            <a:r>
              <a:rPr lang="en-US" sz="2800" dirty="0" smtClean="0"/>
              <a:t>???  will </a:t>
            </a:r>
            <a:r>
              <a:rPr lang="en-US" sz="2800" dirty="0"/>
              <a:t>share some simple techniques to make interaction and discovery a key part of regular teaching. These include in-class worksheets, live demos, and </a:t>
            </a:r>
            <a:r>
              <a:rPr lang="en-US" sz="2800" dirty="0" smtClean="0"/>
              <a:t>“detective</a:t>
            </a:r>
            <a:r>
              <a:rPr lang="en-US" sz="2800" dirty="0"/>
              <a:t>-</a:t>
            </a:r>
            <a:r>
              <a:rPr lang="en-US" sz="2800" dirty="0" smtClean="0"/>
              <a:t>style” </a:t>
            </a:r>
            <a:r>
              <a:rPr lang="en-US" sz="2800" dirty="0"/>
              <a:t>homework - all of which boost the level of engagement, social interaction, and fun. </a:t>
            </a:r>
            <a:r>
              <a:rPr lang="en-US" sz="2800" dirty="0" smtClean="0"/>
              <a:t>There </a:t>
            </a:r>
            <a:r>
              <a:rPr lang="en-US" sz="2800" dirty="0"/>
              <a:t>will be time for open brainstorming and sharing of ideas for successful interactive learning in the classroom</a:t>
            </a:r>
            <a:r>
              <a:rPr lang="en-US" sz="2800" dirty="0" smtClean="0"/>
              <a:t>.</a:t>
            </a:r>
            <a:endParaRPr lang="en-US" sz="2800" dirty="0"/>
          </a:p>
        </p:txBody>
      </p:sp>
    </p:spTree>
    <p:extLst>
      <p:ext uri="{BB962C8B-B14F-4D97-AF65-F5344CB8AC3E}">
        <p14:creationId xmlns:p14="http://schemas.microsoft.com/office/powerpoint/2010/main" val="375883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919191"/>
    </a:dk1>
    <a:lt1>
      <a:srgbClr val="FFFFFF"/>
    </a:lt1>
    <a:dk2>
      <a:srgbClr val="BFCDE8"/>
    </a:dk2>
    <a:lt2>
      <a:srgbClr val="FFFFFF"/>
    </a:lt2>
    <a:accent1>
      <a:srgbClr val="7B00E4"/>
    </a:accent1>
    <a:accent2>
      <a:srgbClr val="00AE00"/>
    </a:accent2>
    <a:accent3>
      <a:srgbClr val="DCE3F2"/>
    </a:accent3>
    <a:accent4>
      <a:srgbClr val="DADADA"/>
    </a:accent4>
    <a:accent5>
      <a:srgbClr val="BFAAEF"/>
    </a:accent5>
    <a:accent6>
      <a:srgbClr val="009D00"/>
    </a:accent6>
    <a:hlink>
      <a:srgbClr val="FC0128"/>
    </a:hlink>
    <a:folHlink>
      <a:srgbClr val="CECECE"/>
    </a:folHlink>
  </a:clrScheme>
</a:themeOverride>
</file>

<file path=ppt/theme/themeOverride10.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1.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2.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3.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
    <a:dk1>
      <a:srgbClr val="919191"/>
    </a:dk1>
    <a:lt1>
      <a:srgbClr val="FFFFFF"/>
    </a:lt1>
    <a:dk2>
      <a:srgbClr val="BFCDE8"/>
    </a:dk2>
    <a:lt2>
      <a:srgbClr val="FFFFFF"/>
    </a:lt2>
    <a:accent1>
      <a:srgbClr val="7B00E4"/>
    </a:accent1>
    <a:accent2>
      <a:srgbClr val="00AE00"/>
    </a:accent2>
    <a:accent3>
      <a:srgbClr val="DCE3F2"/>
    </a:accent3>
    <a:accent4>
      <a:srgbClr val="DADADA"/>
    </a:accent4>
    <a:accent5>
      <a:srgbClr val="BFAAEF"/>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4.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5.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6.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7.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9.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1348</TotalTime>
  <Words>1592</Words>
  <Application>Microsoft Macintosh PowerPoint</Application>
  <PresentationFormat>On-screen Show (4:3)</PresentationFormat>
  <Paragraphs>197</Paragraphs>
  <Slides>33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Chart</vt:lpstr>
      <vt:lpstr>Hi! </vt:lpstr>
      <vt:lpstr>Goals</vt:lpstr>
      <vt:lpstr>3-step interviews</vt:lpstr>
      <vt:lpstr>Snowball assessment</vt:lpstr>
      <vt:lpstr>Have you heard of DCAL before?</vt:lpstr>
      <vt:lpstr>What does DCAL stand for?</vt:lpstr>
      <vt:lpstr>What does DCAL stand for?</vt:lpstr>
      <vt:lpstr>Where is DCAL located?</vt:lpstr>
      <vt:lpstr>Teaching Science Seminar</vt:lpstr>
      <vt:lpstr>Teaching Science Seminar</vt:lpstr>
      <vt:lpstr>Teaching Science Seminar</vt:lpstr>
      <vt:lpstr>Teaching with Blackboard Teaching with Technology (TWIT)        </vt:lpstr>
      <vt:lpstr>Invited Speakers</vt:lpstr>
      <vt:lpstr>Webinars</vt:lpstr>
      <vt:lpstr>Special Events</vt:lpstr>
      <vt:lpstr>Future Faculty Programs</vt:lpstr>
      <vt:lpstr>Consultations</vt:lpstr>
      <vt:lpstr>PowerPoint Presentation</vt:lpstr>
      <vt:lpstr>Your teaching  (and student learning)  is influenced by</vt:lpstr>
      <vt:lpstr>Under-Performance of Women In Math &amp; Science</vt:lpstr>
      <vt:lpstr>PowerPoint Presentation</vt:lpstr>
      <vt:lpstr>Stereotype Threat -&gt; Identity Threat </vt:lpstr>
      <vt:lpstr> Examples of Identity Threat   </vt:lpstr>
      <vt:lpstr>Stereotype Threat : No Explicit Bigotry Required</vt:lpstr>
      <vt:lpstr>Math Test Performance  Of College Men and Women (Spencer, Steele &amp; Quinn, 1999)</vt:lpstr>
      <vt:lpstr>   When White Men Can’t Do Math Aronson, et al., (1999). Journal of Experimental Social Psychology.    </vt:lpstr>
      <vt:lpstr> Educational Testing Service Study: Asking Gender Before AP Calculus Test</vt:lpstr>
      <vt:lpstr>Advanced Level Women Outperform Advanced Men in Calculus When Threat Reduced</vt:lpstr>
      <vt:lpstr>Reducing Stereotype Threat in Middle School: A field Intervention</vt:lpstr>
      <vt:lpstr>7th Grade Girls’ Math TAAS</vt:lpstr>
      <vt:lpstr>Reducing Effects of Stereotype Threat: Strategies</vt:lpstr>
      <vt:lpstr>Conclusion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Tobery</dc:creator>
  <cp:lastModifiedBy>Cindy Tobery</cp:lastModifiedBy>
  <cp:revision>28</cp:revision>
  <dcterms:created xsi:type="dcterms:W3CDTF">2012-07-30T18:41:44Z</dcterms:created>
  <dcterms:modified xsi:type="dcterms:W3CDTF">2012-07-31T19:29:42Z</dcterms:modified>
</cp:coreProperties>
</file>