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4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7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36" d="100"/>
          <a:sy n="136" d="100"/>
        </p:scale>
        <p:origin x="-35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E0BF8-0639-3C47-A4C9-B74E4E19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C8742A-6D30-3A4D-B530-FF1F07D2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CB389B-2720-F74C-940B-8B9413DF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45820-ECA0-3949-B846-EF5EF6C0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8698E-A359-FD40-A881-A538367C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EB565-DB50-E242-BD94-68A823AF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898E6E-3D52-CA40-86D8-D0934DD9A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4EFE6B-D55E-1343-8C1E-8A2EB51F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9620DE-C18E-B541-950B-A1B034C2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527689-4B5E-BB4E-8E80-C8061C9E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3EAEE9-5BF1-7848-8510-00E85CB69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353DA4-EAC5-BA40-97FA-08A25C863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309A0B-855D-3A40-AB26-95A1951F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542B5-8624-E740-B6D6-E4ECE261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FEB36-3248-DE46-9D1D-DFF37F11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13D9C-2EBD-054A-8BAD-0B86E60A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6A11E-A513-CF4C-A18A-6D21A089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82FED-6A32-7B4A-969B-275DBECB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ED23EC-C4B7-BB46-B37A-4656BC2B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34004-A8C7-C240-B69D-CF1BC169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5E4EE-B812-5641-992F-A794EF43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F806F1-897B-2F4F-85A7-317FDEA0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19172-0691-D34D-B817-204CEFC1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90800E-374D-5E4C-9630-72EA7EB3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F73F5B-77F0-4047-9C3C-7239D5A4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13C75-8C14-C14E-9180-2C4C9D8A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E5A4E-166F-A84C-B274-F67C59401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B8C844-1DFE-644C-B682-B60F8E39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3C31C6-81BC-E94C-872F-6377888F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6D8130-0388-3D40-B301-8C4E8F35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5D2966-D096-8A48-9552-CB02C25A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6144-1B39-8B45-8FDA-3A7B048C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C629D9-1816-5941-818D-A674BA250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AB33CB-B338-F04C-847C-5C61322EB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5542FB-2FE3-2A47-9F7E-203A05270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9F7A25-860F-6D47-9BD7-CB423305C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9D2F0C-E5A6-8C47-A4FD-A25793B6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2FC20A-3D92-3447-866F-57BBD837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B56EB8-6011-EC47-9171-4C7A95E6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C28C40-3FE8-2F48-BC79-3746B0D5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7FB66F-54EF-5640-810D-39F41CC5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E3F589-F46C-494A-9ECC-1F4D62A9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E9BA3A-FCDF-CC4B-B7B9-1D740C6C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F7257-559F-F846-9969-5F6169F2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0A92AD-BE7C-0248-9BCB-3B7CEEC5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6DC7AE-C667-C44D-AA26-FFC2BDA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21E50-BDF5-C74E-9A60-07937AAA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EB2BC-FC28-5941-9EA9-34EFA730A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A030E2-BA80-6A4B-BC92-FA6CEB312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F8824E-30ED-4249-B394-75F413F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46D24A-FB3A-3049-81E9-D86181E5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09888-AD0D-F74B-A784-8C7A09BB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9E61E-99BC-4F49-8D74-01BF7EA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2EABD7-6249-B645-A07C-F7EE2FBDE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2FC595-6262-B54F-9859-F5ADE884B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2BE3CE-8377-6642-8739-6A7ECA07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A9E62-AF3B-F347-B3BD-C45C0883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5CEB5-3A3C-7642-97BA-375018C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709EB3-DAB9-1145-B0D7-7CDD9AB3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ED07DF-B51F-C941-8374-D75B9A1E4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3E39A-545F-104C-8E3B-0ADF1FC53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669B-2223-5D44-BACE-1CD1300B957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478E5-BBDC-EE4C-9E4C-93C87B2E2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B4862-7D16-A24C-B581-7CDF47253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DAD5-66C5-2649-90B6-4809CBD2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E3571-8CE8-0442-A078-E903989E4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0446"/>
          </a:xfrm>
        </p:spPr>
        <p:txBody>
          <a:bodyPr>
            <a:normAutofit/>
          </a:bodyPr>
          <a:lstStyle/>
          <a:p>
            <a:r>
              <a:rPr lang="en-US" sz="3600" dirty="0"/>
              <a:t>Math 10, Spring 2019</a:t>
            </a:r>
            <a:br>
              <a:rPr lang="en-US" sz="3600" dirty="0"/>
            </a:br>
            <a:r>
              <a:rPr lang="en-US" sz="4800" b="1" dirty="0">
                <a:solidFill>
                  <a:schemeClr val="accent1"/>
                </a:solidFill>
              </a:rPr>
              <a:t>Introductory Statistics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A669ED-A99A-BE48-8DB2-202EFD11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428" y="3264195"/>
            <a:ext cx="9144000" cy="1754372"/>
          </a:xfrm>
        </p:spPr>
        <p:txBody>
          <a:bodyPr>
            <a:normAutofit/>
          </a:bodyPr>
          <a:lstStyle/>
          <a:p>
            <a:r>
              <a:rPr lang="en-US" sz="3100" dirty="0"/>
              <a:t>Lecture 1</a:t>
            </a:r>
          </a:p>
          <a:p>
            <a:r>
              <a:rPr lang="en-US" sz="3100" dirty="0">
                <a:solidFill>
                  <a:srgbClr val="C00000"/>
                </a:solidFill>
              </a:rPr>
              <a:t>Controlled Experiments </a:t>
            </a:r>
          </a:p>
          <a:p>
            <a:r>
              <a:rPr lang="en-US" sz="3100" dirty="0">
                <a:solidFill>
                  <a:srgbClr val="C00000"/>
                </a:solidFill>
              </a:rPr>
              <a:t>and Observational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370577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F137-EF1B-A349-9991-8F374C53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Randomized Controlled Experiment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23839B-6C8F-BA44-AF58-3A5EA2A11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150215"/>
          </a:xfrm>
        </p:spPr>
      </p:pic>
    </p:spTree>
    <p:extLst>
      <p:ext uri="{BB962C8B-B14F-4D97-AF65-F5344CB8AC3E}">
        <p14:creationId xmlns:p14="http://schemas.microsoft.com/office/powerpoint/2010/main" val="271890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BFF9F-8AC7-E147-8A31-2E6B58C8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Double-blind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DB3DBE-0A92-254A-BA90-7856C57A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Participants</a:t>
            </a:r>
            <a:r>
              <a:rPr lang="en-US" dirty="0"/>
              <a:t> involved in the trial do not know whether they are in the treatment or the control group; for example, they may receive a  </a:t>
            </a:r>
            <a:r>
              <a:rPr lang="en-US" dirty="0">
                <a:solidFill>
                  <a:schemeClr val="accent1"/>
                </a:solidFill>
              </a:rPr>
              <a:t>placebo.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evaluators</a:t>
            </a:r>
            <a:r>
              <a:rPr lang="en-US" dirty="0"/>
              <a:t> observing the effect of treatment do not know who is in the treatment or the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94518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9992-DF73-1844-86EE-93C170BB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Observational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B672C6-7FD9-8F4F-B25E-55DA0A3F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Controlled Experiment</a:t>
            </a:r>
            <a:r>
              <a:rPr lang="en-US" dirty="0"/>
              <a:t>: Investigator assigns subjects to treatment or control groups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Randomized Controlled Experiment</a:t>
            </a:r>
            <a:r>
              <a:rPr lang="en-US" dirty="0"/>
              <a:t>: Subjects are assigned to treatment or control groups at random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Observational Study</a:t>
            </a:r>
            <a:r>
              <a:rPr lang="en-US" dirty="0"/>
              <a:t>: Investigator can only observe or record, but cannot assign who is in which group</a:t>
            </a:r>
          </a:p>
          <a:p>
            <a:pPr marL="0" indent="0">
              <a:buNone/>
            </a:pPr>
            <a:r>
              <a:rPr lang="en-US" dirty="0"/>
              <a:t>Example: “smokers” versus “non-smokers”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8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70A61-1EE8-3148-AA02-37532582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Observational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23500-6078-DD47-AAB9-F2AAE4CB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Observational studies may establish </a:t>
            </a:r>
            <a:r>
              <a:rPr lang="en-US" dirty="0">
                <a:solidFill>
                  <a:schemeClr val="accent1"/>
                </a:solidFill>
              </a:rPr>
              <a:t>association</a:t>
            </a:r>
            <a:r>
              <a:rPr lang="en-US" dirty="0"/>
              <a:t> between variables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Association</a:t>
            </a:r>
            <a:r>
              <a:rPr lang="en-US" dirty="0"/>
              <a:t> is circumstantial evidence for </a:t>
            </a:r>
            <a:r>
              <a:rPr lang="en-US" dirty="0">
                <a:solidFill>
                  <a:schemeClr val="accent1"/>
                </a:solidFill>
              </a:rPr>
              <a:t>causation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problem in observational studies:</a:t>
            </a:r>
          </a:p>
          <a:p>
            <a:pPr marL="0" indent="0">
              <a:buNone/>
            </a:pPr>
            <a:r>
              <a:rPr lang="en-US" dirty="0"/>
              <a:t>	Hard to rule out hidden </a:t>
            </a:r>
            <a:r>
              <a:rPr lang="en-US" b="1" dirty="0">
                <a:solidFill>
                  <a:srgbClr val="C00000"/>
                </a:solidFill>
              </a:rPr>
              <a:t>confounders:</a:t>
            </a:r>
          </a:p>
          <a:p>
            <a:pPr marL="0" indent="0">
              <a:buNone/>
            </a:pPr>
            <a:r>
              <a:rPr lang="en-US" i="1" dirty="0"/>
              <a:t>	“What are possible relevant variables?”</a:t>
            </a:r>
          </a:p>
          <a:p>
            <a:pPr marL="0" indent="0">
              <a:buNone/>
            </a:pPr>
            <a:r>
              <a:rPr lang="en-US" dirty="0"/>
              <a:t>The answer often depends on information from outside the study.</a:t>
            </a:r>
          </a:p>
          <a:p>
            <a:pPr marL="0" indent="0">
              <a:buNone/>
            </a:pPr>
            <a:r>
              <a:rPr lang="en-US" dirty="0"/>
              <a:t>More art than science; Depends on human judgment.</a:t>
            </a:r>
          </a:p>
        </p:txBody>
      </p:sp>
    </p:spTree>
    <p:extLst>
      <p:ext uri="{BB962C8B-B14F-4D97-AF65-F5344CB8AC3E}">
        <p14:creationId xmlns:p14="http://schemas.microsoft.com/office/powerpoint/2010/main" val="145593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D02E0-1F54-E74A-8C99-2E7296E7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Experiment or Observational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85BAA-7586-024E-9254-E79D7094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Coronary Drug Project</a:t>
            </a:r>
          </a:p>
          <a:p>
            <a:pPr marL="0" indent="0">
              <a:buNone/>
            </a:pPr>
            <a:r>
              <a:rPr lang="en-US" dirty="0"/>
              <a:t>Randomized, controlled double-blind experiment</a:t>
            </a:r>
          </a:p>
          <a:p>
            <a:pPr marL="0" indent="0">
              <a:buNone/>
            </a:pPr>
            <a:r>
              <a:rPr lang="en-US" dirty="0"/>
              <a:t>Trial to evaluate drugs for prevention of heart attacks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Treatment group</a:t>
            </a:r>
            <a:r>
              <a:rPr lang="en-US" dirty="0"/>
              <a:t>: 5,552 subjects randomly given one of 5 drugs</a:t>
            </a:r>
          </a:p>
          <a:p>
            <a:r>
              <a:rPr lang="en-US" dirty="0">
                <a:solidFill>
                  <a:schemeClr val="accent1"/>
                </a:solidFill>
              </a:rPr>
              <a:t>Control group</a:t>
            </a:r>
            <a:r>
              <a:rPr lang="en-US" dirty="0"/>
              <a:t>: 2,789 subjects given placebo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Subjects are patients with heart-trouble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7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616D9-5DA9-E549-A6CC-E9B607B0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Experiment or Observational Study?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5A7BF-E0B4-484E-8652-1EE803D1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Control group</a:t>
            </a:r>
            <a:r>
              <a:rPr lang="en-US" dirty="0"/>
              <a:t>: 21% died within 5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Treatment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group </a:t>
            </a:r>
            <a:r>
              <a:rPr lang="en-US" dirty="0"/>
              <a:t>for one of the drugs (clofibrate): 20% died within 5 </a:t>
            </a:r>
            <a:r>
              <a:rPr lang="en-US" dirty="0" err="1"/>
              <a:t>yrs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Conclusion: Clofibrate is </a:t>
            </a:r>
            <a:r>
              <a:rPr lang="en-US" dirty="0">
                <a:solidFill>
                  <a:srgbClr val="C00000"/>
                </a:solidFill>
              </a:rPr>
              <a:t>not effective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Criticism</a:t>
            </a:r>
            <a:r>
              <a:rPr lang="en-US" dirty="0"/>
              <a:t>: Many patients did not take their medicine</a:t>
            </a:r>
          </a:p>
          <a:p>
            <a:pPr marL="0" indent="0">
              <a:buNone/>
            </a:pPr>
            <a:r>
              <a:rPr lang="en-US" dirty="0"/>
              <a:t>This is a possible explanation of the failure of treatment.</a:t>
            </a:r>
          </a:p>
        </p:txBody>
      </p:sp>
    </p:spTree>
    <p:extLst>
      <p:ext uri="{BB962C8B-B14F-4D97-AF65-F5344CB8AC3E}">
        <p14:creationId xmlns:p14="http://schemas.microsoft.com/office/powerpoint/2010/main" val="26380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EC9BF-0000-6440-82F2-AFCD7306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Experiment or Observational Study?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73AA7A-CEEA-A645-A577-4C82894B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Comparing “</a:t>
            </a:r>
            <a:r>
              <a:rPr lang="en-US" dirty="0">
                <a:solidFill>
                  <a:schemeClr val="accent1"/>
                </a:solidFill>
              </a:rPr>
              <a:t>adherers</a:t>
            </a:r>
            <a:r>
              <a:rPr lang="en-US" dirty="0"/>
              <a:t>” to “</a:t>
            </a:r>
            <a:r>
              <a:rPr lang="en-US" dirty="0">
                <a:solidFill>
                  <a:schemeClr val="accent1"/>
                </a:solidFill>
              </a:rPr>
              <a:t>non-adherers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chemeClr val="accent1"/>
                </a:solidFill>
              </a:rPr>
              <a:t>Adherer</a:t>
            </a:r>
            <a:r>
              <a:rPr lang="en-US" dirty="0"/>
              <a:t>” = patient who takes more than 80% of prescribed medicine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DE4A10A-A0CD-0641-B8AB-382A037C5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25521"/>
              </p:ext>
            </p:extLst>
          </p:nvPr>
        </p:nvGraphicFramePr>
        <p:xfrm>
          <a:off x="838200" y="3345823"/>
          <a:ext cx="8128000" cy="14833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0583566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048936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8169370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979094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380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Adherers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Non-adherers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052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group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6207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306B39-51EC-144A-8EF0-6621E52D5541}"/>
              </a:ext>
            </a:extLst>
          </p:cNvPr>
          <p:cNvSpPr txBox="1"/>
          <p:nvPr/>
        </p:nvSpPr>
        <p:spPr>
          <a:xfrm>
            <a:off x="838200" y="4979611"/>
            <a:ext cx="5179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Data on adherence missing for 38 subjects</a:t>
            </a:r>
          </a:p>
          <a:p>
            <a:endParaRPr lang="en-US" dirty="0"/>
          </a:p>
          <a:p>
            <a:r>
              <a:rPr lang="en-US" sz="2800" dirty="0"/>
              <a:t>Conclusion: Clofibrate is </a:t>
            </a:r>
            <a:r>
              <a:rPr lang="en-US" sz="2800" dirty="0">
                <a:solidFill>
                  <a:srgbClr val="C00000"/>
                </a:solidFill>
              </a:rPr>
              <a:t>effective?</a:t>
            </a:r>
          </a:p>
        </p:txBody>
      </p:sp>
    </p:spTree>
    <p:extLst>
      <p:ext uri="{BB962C8B-B14F-4D97-AF65-F5344CB8AC3E}">
        <p14:creationId xmlns:p14="http://schemas.microsoft.com/office/powerpoint/2010/main" val="228651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A1502-C995-1C4E-94DA-7A29153B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Observational Study!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9E111-504D-9846-B70D-F22B4FB6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Criticism</a:t>
            </a:r>
          </a:p>
          <a:p>
            <a:pPr marL="0" indent="0">
              <a:buNone/>
            </a:pPr>
            <a:r>
              <a:rPr lang="en-US" dirty="0"/>
              <a:t>Investigator does not </a:t>
            </a:r>
            <a:r>
              <a:rPr lang="en-US" dirty="0">
                <a:solidFill>
                  <a:schemeClr val="accent1"/>
                </a:solidFill>
              </a:rPr>
              <a:t>assign</a:t>
            </a:r>
            <a:r>
              <a:rPr lang="en-US" dirty="0"/>
              <a:t> subjects to “adherers” or “non-adherers”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controlled experiment</a:t>
            </a:r>
            <a:r>
              <a:rPr lang="en-US" dirty="0"/>
              <a:t>: Investigator </a:t>
            </a:r>
            <a:r>
              <a:rPr lang="en-US" dirty="0">
                <a:solidFill>
                  <a:schemeClr val="accent1"/>
                </a:solidFill>
              </a:rPr>
              <a:t>assigns</a:t>
            </a:r>
            <a:r>
              <a:rPr lang="en-US" dirty="0"/>
              <a:t> subjects to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Comparison of “adherers” v. “non-adherers” is </a:t>
            </a:r>
            <a:r>
              <a:rPr lang="en-US" b="1" dirty="0">
                <a:solidFill>
                  <a:srgbClr val="C00000"/>
                </a:solidFill>
              </a:rPr>
              <a:t>observational!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Are the two groups really comparable in all relevant ways?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Are there </a:t>
            </a:r>
            <a:r>
              <a:rPr lang="en-US" b="1" dirty="0">
                <a:solidFill>
                  <a:srgbClr val="C00000"/>
                </a:solidFill>
              </a:rPr>
              <a:t>confounding</a:t>
            </a:r>
            <a:r>
              <a:rPr lang="en-US" dirty="0"/>
              <a:t> factors?</a:t>
            </a:r>
          </a:p>
        </p:txBody>
      </p:sp>
    </p:spTree>
    <p:extLst>
      <p:ext uri="{BB962C8B-B14F-4D97-AF65-F5344CB8AC3E}">
        <p14:creationId xmlns:p14="http://schemas.microsoft.com/office/powerpoint/2010/main" val="330860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963EB-738B-D445-9E22-3DD5C247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8FB7ADF-83D1-C344-BB6B-AC19EB457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7404"/>
            <a:ext cx="7157484" cy="350962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1BF517-7E98-D749-91C6-8265CC474C68}"/>
              </a:ext>
            </a:extLst>
          </p:cNvPr>
          <p:cNvSpPr txBox="1"/>
          <p:nvPr/>
        </p:nvSpPr>
        <p:spPr>
          <a:xfrm>
            <a:off x="838200" y="5295014"/>
            <a:ext cx="9102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difference between the groups is not due to the drug!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Clofibrate is </a:t>
            </a:r>
            <a:r>
              <a:rPr lang="en-US" sz="2800" dirty="0">
                <a:solidFill>
                  <a:srgbClr val="C00000"/>
                </a:solidFill>
              </a:rPr>
              <a:t>not effective!</a:t>
            </a:r>
          </a:p>
        </p:txBody>
      </p:sp>
    </p:spTree>
    <p:extLst>
      <p:ext uri="{BB962C8B-B14F-4D97-AF65-F5344CB8AC3E}">
        <p14:creationId xmlns:p14="http://schemas.microsoft.com/office/powerpoint/2010/main" val="118929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DCBB5-85CF-6843-A5B7-EB7824B3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49F11-1245-2B47-91EE-84C08546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Possible </a:t>
            </a:r>
            <a:r>
              <a:rPr lang="en-US" dirty="0">
                <a:solidFill>
                  <a:srgbClr val="C00000"/>
                </a:solidFill>
              </a:rPr>
              <a:t>confounder: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“Adherers” are more concerned with their health</a:t>
            </a:r>
          </a:p>
          <a:p>
            <a:pPr marL="0" indent="0">
              <a:buNone/>
            </a:pPr>
            <a:r>
              <a:rPr lang="en-US" dirty="0"/>
              <a:t>=&gt; They take better care of themselves in general</a:t>
            </a:r>
          </a:p>
          <a:p>
            <a:pPr marL="0" indent="0">
              <a:buNone/>
            </a:pPr>
            <a:r>
              <a:rPr lang="en-US" dirty="0"/>
              <a:t>=&gt; That is why they lived longer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Association</a:t>
            </a:r>
            <a:r>
              <a:rPr lang="en-US" dirty="0"/>
              <a:t> between adherence to treatment  </a:t>
            </a:r>
            <a:r>
              <a:rPr lang="en-US" dirty="0">
                <a:sym typeface="Wingdings" pitchFamily="2" charset="2"/>
              </a:rPr>
              <a:t>&lt; = &gt; </a:t>
            </a:r>
            <a:r>
              <a:rPr lang="en-US" dirty="0"/>
              <a:t> response</a:t>
            </a:r>
          </a:p>
          <a:p>
            <a:pPr marL="0" indent="0">
              <a:buNone/>
            </a:pPr>
            <a:r>
              <a:rPr lang="en-US" dirty="0"/>
              <a:t>is caused by a third variable (“</a:t>
            </a:r>
            <a:r>
              <a:rPr lang="en-US" dirty="0">
                <a:solidFill>
                  <a:schemeClr val="accent1"/>
                </a:solidFill>
              </a:rPr>
              <a:t>life style</a:t>
            </a:r>
            <a:r>
              <a:rPr lang="en-US" dirty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9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CEF22-35DE-EE48-B1A9-ADE6D136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Controlled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C798E-0093-B64A-956F-744E4B70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medical trial, compare the response of two groups: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Treatment group</a:t>
            </a:r>
            <a:r>
              <a:rPr lang="en-US" dirty="0"/>
              <a:t>: receives treatment</a:t>
            </a:r>
          </a:p>
          <a:p>
            <a:r>
              <a:rPr lang="en-US" dirty="0">
                <a:solidFill>
                  <a:srgbClr val="C00000"/>
                </a:solidFill>
              </a:rPr>
              <a:t>Control group</a:t>
            </a:r>
            <a:r>
              <a:rPr lang="en-US" dirty="0"/>
              <a:t>: receives no treatment, or receives placebo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chemeClr val="accent5"/>
                </a:solidFill>
              </a:rPr>
              <a:t>control group </a:t>
            </a:r>
            <a:r>
              <a:rPr lang="en-US" dirty="0"/>
              <a:t>should be comparable to the </a:t>
            </a:r>
            <a:r>
              <a:rPr lang="en-US" dirty="0">
                <a:solidFill>
                  <a:schemeClr val="accent5"/>
                </a:solidFill>
              </a:rPr>
              <a:t>treatment group</a:t>
            </a:r>
          </a:p>
          <a:p>
            <a:pPr marL="0" indent="0">
              <a:buNone/>
            </a:pPr>
            <a:r>
              <a:rPr lang="en-US" dirty="0"/>
              <a:t>in all respects other than the treatment </a:t>
            </a:r>
          </a:p>
          <a:p>
            <a:pPr marL="0" indent="0">
              <a:buNone/>
            </a:pPr>
            <a:r>
              <a:rPr lang="en-US" dirty="0"/>
              <a:t>(variables like: age, gender, health, …)</a:t>
            </a:r>
          </a:p>
        </p:txBody>
      </p:sp>
    </p:spTree>
    <p:extLst>
      <p:ext uri="{BB962C8B-B14F-4D97-AF65-F5344CB8AC3E}">
        <p14:creationId xmlns:p14="http://schemas.microsoft.com/office/powerpoint/2010/main" val="157691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2717E-1B5F-9E47-8838-F34B69F8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Controlling for confounding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1D6A9-AE5E-9342-BD53-203F49853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Observational Studies</a:t>
            </a:r>
            <a:r>
              <a:rPr lang="en-US" dirty="0"/>
              <a:t>: comparisons can be quite misleading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 to </a:t>
            </a:r>
            <a:r>
              <a:rPr lang="en-US" dirty="0">
                <a:solidFill>
                  <a:srgbClr val="C00000"/>
                </a:solidFill>
              </a:rPr>
              <a:t>“control” or “adjust” for confounding variables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How?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Compare </a:t>
            </a:r>
            <a:r>
              <a:rPr lang="en-US" dirty="0">
                <a:solidFill>
                  <a:schemeClr val="accent1"/>
                </a:solidFill>
              </a:rPr>
              <a:t>smaller, more homogeneous groups:</a:t>
            </a:r>
          </a:p>
          <a:p>
            <a:pPr marL="457200" lvl="1" indent="0">
              <a:buNone/>
            </a:pPr>
            <a:r>
              <a:rPr lang="en-US" sz="2800" dirty="0"/>
              <a:t>similar in several potentially relevant variables</a:t>
            </a:r>
          </a:p>
          <a:p>
            <a:pPr marL="457200" lvl="1" indent="0">
              <a:buNone/>
            </a:pPr>
            <a:r>
              <a:rPr lang="en-US" sz="2800" dirty="0"/>
              <a:t>(gender, age, medical history, socio-economic factors, </a:t>
            </a:r>
            <a:r>
              <a:rPr lang="en-US" sz="2800" dirty="0" err="1"/>
              <a:t>etc</a:t>
            </a:r>
            <a:r>
              <a:rPr lang="en-US" sz="28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07471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65B90-1C4A-7643-9A2A-EF945B30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Associations is not 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721BAD-924D-8649-B21A-6DCA477C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Johns Hopkins hospital, Baltimore</a:t>
            </a:r>
          </a:p>
          <a:p>
            <a:pPr marL="0" indent="0">
              <a:buNone/>
            </a:pPr>
            <a:r>
              <a:rPr lang="en-US" dirty="0"/>
              <a:t>Observational study found an </a:t>
            </a:r>
            <a:r>
              <a:rPr lang="en-US" dirty="0">
                <a:solidFill>
                  <a:srgbClr val="C00000"/>
                </a:solidFill>
              </a:rPr>
              <a:t>association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Babies exposed to </a:t>
            </a:r>
            <a:r>
              <a:rPr lang="en-US" dirty="0">
                <a:solidFill>
                  <a:schemeClr val="accent1"/>
                </a:solidFill>
              </a:rPr>
              <a:t>ultrasound</a:t>
            </a:r>
            <a:r>
              <a:rPr lang="en-US" dirty="0"/>
              <a:t> tend to have </a:t>
            </a:r>
            <a:r>
              <a:rPr lang="en-US" dirty="0">
                <a:solidFill>
                  <a:schemeClr val="accent1"/>
                </a:solidFill>
              </a:rPr>
              <a:t>lower birthweight</a:t>
            </a:r>
          </a:p>
          <a:p>
            <a:pPr marL="0" indent="0">
              <a:buNone/>
            </a:pPr>
            <a:r>
              <a:rPr lang="en-US" dirty="0"/>
              <a:t>The study adjusted for several confounding variables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ultrasound</a:t>
            </a:r>
            <a:r>
              <a:rPr lang="en-US" dirty="0"/>
              <a:t> =&gt; </a:t>
            </a:r>
            <a:r>
              <a:rPr lang="en-US" dirty="0">
                <a:solidFill>
                  <a:srgbClr val="C00000"/>
                </a:solidFill>
              </a:rPr>
              <a:t>cause</a:t>
            </a:r>
            <a:r>
              <a:rPr lang="en-US" dirty="0"/>
              <a:t> ?? </a:t>
            </a:r>
            <a:r>
              <a:rPr lang="en-US" dirty="0">
                <a:solidFill>
                  <a:schemeClr val="accent1"/>
                </a:solidFill>
              </a:rPr>
              <a:t>=&gt; lower </a:t>
            </a:r>
            <a:r>
              <a:rPr lang="en-US" dirty="0" err="1">
                <a:solidFill>
                  <a:schemeClr val="accent1"/>
                </a:solidFill>
              </a:rPr>
              <a:t>birthweigth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Confounder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problem pregnancies =&gt; ultrasound performed</a:t>
            </a:r>
          </a:p>
          <a:p>
            <a:pPr marL="0" indent="0">
              <a:buNone/>
            </a:pPr>
            <a:r>
              <a:rPr lang="en-US" dirty="0"/>
              <a:t>Problem pregnancies =&gt; lower birthweight </a:t>
            </a:r>
          </a:p>
        </p:txBody>
      </p:sp>
    </p:spTree>
    <p:extLst>
      <p:ext uri="{BB962C8B-B14F-4D97-AF65-F5344CB8AC3E}">
        <p14:creationId xmlns:p14="http://schemas.microsoft.com/office/powerpoint/2010/main" val="688068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11812-7F17-E949-BE06-ED0516A6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Simpson’s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410502-0F56-A24A-BB05-0E157590C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Graduate Division at UC Berkeley, 1973</a:t>
            </a:r>
          </a:p>
          <a:p>
            <a:pPr marL="0" indent="0">
              <a:buNone/>
            </a:pPr>
            <a:r>
              <a:rPr lang="en-US" dirty="0"/>
              <a:t>“Is there a sex bias in graduate admissions?” </a:t>
            </a:r>
            <a:r>
              <a:rPr lang="en-US" sz="2000" dirty="0"/>
              <a:t>(Science, vol. 187, 1975)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9942CF-2DDD-3141-B375-31D4FA401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0619"/>
              </p:ext>
            </p:extLst>
          </p:nvPr>
        </p:nvGraphicFramePr>
        <p:xfrm>
          <a:off x="838200" y="3282113"/>
          <a:ext cx="5924107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43057">
                  <a:extLst>
                    <a:ext uri="{9D8B030D-6E8A-4147-A177-3AD203B41FA5}">
                      <a16:colId xmlns:a16="http://schemas.microsoft.com/office/drawing/2014/main" xmlns="" val="489893014"/>
                    </a:ext>
                  </a:extLst>
                </a:gridCol>
                <a:gridCol w="1519948">
                  <a:extLst>
                    <a:ext uri="{9D8B030D-6E8A-4147-A177-3AD203B41FA5}">
                      <a16:colId xmlns:a16="http://schemas.microsoft.com/office/drawing/2014/main" xmlns="" val="1911163338"/>
                    </a:ext>
                  </a:extLst>
                </a:gridCol>
                <a:gridCol w="1607190">
                  <a:extLst>
                    <a:ext uri="{9D8B030D-6E8A-4147-A177-3AD203B41FA5}">
                      <a16:colId xmlns:a16="http://schemas.microsoft.com/office/drawing/2014/main" xmlns="" val="3750263025"/>
                    </a:ext>
                  </a:extLst>
                </a:gridCol>
                <a:gridCol w="1553912">
                  <a:extLst>
                    <a:ext uri="{9D8B030D-6E8A-4147-A177-3AD203B41FA5}">
                      <a16:colId xmlns:a16="http://schemas.microsoft.com/office/drawing/2014/main" xmlns="" val="3844942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8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80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124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8CA85D-A62E-AE48-954F-3653651F5381}"/>
              </a:ext>
            </a:extLst>
          </p:cNvPr>
          <p:cNvSpPr txBox="1"/>
          <p:nvPr/>
        </p:nvSpPr>
        <p:spPr>
          <a:xfrm>
            <a:off x="838200" y="5101132"/>
            <a:ext cx="10924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There was no evidence to suggest that men and women were not equally </a:t>
            </a:r>
          </a:p>
          <a:p>
            <a:r>
              <a:rPr lang="en-US" sz="2800" dirty="0"/>
              <a:t>qualified on the whole</a:t>
            </a:r>
          </a:p>
        </p:txBody>
      </p:sp>
    </p:spTree>
    <p:extLst>
      <p:ext uri="{BB962C8B-B14F-4D97-AF65-F5344CB8AC3E}">
        <p14:creationId xmlns:p14="http://schemas.microsoft.com/office/powerpoint/2010/main" val="83008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62672-F670-1F4A-B459-4DC0FA8E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Simpson’s Paradox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70410-A7D9-7549-A553-DF519031E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majors discriminated most against women?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E73509-2388-3A4F-B9AC-054A2318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3797"/>
            <a:ext cx="8029353" cy="40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10E59-709C-544F-A6BC-EE36A76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Simpson’s Paradox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48A817-BD13-E144-B046-8099E5195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UC Berkeley graduate dean of admissions noticed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looking at </a:t>
            </a:r>
            <a:r>
              <a:rPr lang="en-US" dirty="0">
                <a:solidFill>
                  <a:schemeClr val="accent1"/>
                </a:solidFill>
              </a:rPr>
              <a:t>totals</a:t>
            </a:r>
            <a:r>
              <a:rPr lang="en-US" dirty="0"/>
              <a:t>, it seems there is bias </a:t>
            </a:r>
            <a:r>
              <a:rPr lang="en-US" dirty="0">
                <a:solidFill>
                  <a:srgbClr val="C00000"/>
                </a:solidFill>
              </a:rPr>
              <a:t>against</a:t>
            </a:r>
            <a:r>
              <a:rPr lang="en-US" dirty="0"/>
              <a:t> women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looking at </a:t>
            </a:r>
            <a:r>
              <a:rPr lang="en-US" dirty="0">
                <a:solidFill>
                  <a:schemeClr val="accent1"/>
                </a:solidFill>
              </a:rPr>
              <a:t>majors,</a:t>
            </a:r>
            <a:r>
              <a:rPr lang="en-US" dirty="0"/>
              <a:t> it seems there is bias </a:t>
            </a:r>
            <a:r>
              <a:rPr lang="en-US" dirty="0">
                <a:solidFill>
                  <a:srgbClr val="C00000"/>
                </a:solidFill>
              </a:rPr>
              <a:t>in favor of </a:t>
            </a:r>
            <a:r>
              <a:rPr lang="en-US" dirty="0"/>
              <a:t>women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puzzle is called </a:t>
            </a:r>
            <a:r>
              <a:rPr lang="en-US" dirty="0">
                <a:solidFill>
                  <a:srgbClr val="C00000"/>
                </a:solidFill>
              </a:rPr>
              <a:t>Simpson’s Paradox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8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A35F0-CB6E-904A-90BE-0493EC4F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Simpson’s Paradox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4EC6F-BFCB-4948-8F44-F15207E3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16"/>
            <a:ext cx="10515600" cy="45714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Resolution of the puzzle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35FB261-97C7-D84E-BB55-42F03DCD6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63161"/>
              </p:ext>
            </p:extLst>
          </p:nvPr>
        </p:nvGraphicFramePr>
        <p:xfrm>
          <a:off x="838200" y="2380648"/>
          <a:ext cx="5637028" cy="3200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67316">
                  <a:extLst>
                    <a:ext uri="{9D8B030D-6E8A-4147-A177-3AD203B41FA5}">
                      <a16:colId xmlns:a16="http://schemas.microsoft.com/office/drawing/2014/main" xmlns="" val="4216700958"/>
                    </a:ext>
                  </a:extLst>
                </a:gridCol>
                <a:gridCol w="1244010">
                  <a:extLst>
                    <a:ext uri="{9D8B030D-6E8A-4147-A177-3AD203B41FA5}">
                      <a16:colId xmlns:a16="http://schemas.microsoft.com/office/drawing/2014/main" xmlns="" val="2819611749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xmlns="" val="4227242804"/>
                    </a:ext>
                  </a:extLst>
                </a:gridCol>
                <a:gridCol w="1892595">
                  <a:extLst>
                    <a:ext uri="{9D8B030D-6E8A-4147-A177-3AD203B41FA5}">
                      <a16:colId xmlns:a16="http://schemas.microsoft.com/office/drawing/2014/main" xmlns="" val="1621615613"/>
                    </a:ext>
                  </a:extLst>
                </a:gridCol>
              </a:tblGrid>
              <a:tr h="546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Admission</a:t>
                      </a:r>
                      <a:br>
                        <a:rPr lang="en-US" dirty="0"/>
                      </a:br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Ratio of male</a:t>
                      </a:r>
                    </a:p>
                    <a:p>
                      <a:pPr algn="r"/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Ratio of female</a:t>
                      </a:r>
                    </a:p>
                    <a:p>
                      <a:pPr algn="r"/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0732791"/>
                  </a:ext>
                </a:extLst>
              </a:tr>
              <a:tr h="3167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660142"/>
                  </a:ext>
                </a:extLst>
              </a:tr>
              <a:tr h="3167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926410"/>
                  </a:ext>
                </a:extLst>
              </a:tr>
              <a:tr h="3167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102150"/>
                  </a:ext>
                </a:extLst>
              </a:tr>
              <a:tr h="3167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53971"/>
                  </a:ext>
                </a:extLst>
              </a:tr>
              <a:tr h="3167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7297111"/>
                  </a:ext>
                </a:extLst>
              </a:tr>
              <a:tr h="3123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874603"/>
                  </a:ext>
                </a:extLst>
              </a:tr>
              <a:tr h="3123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9385194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729D7A3-35C3-4C43-B490-9EAD2B8BAD47}"/>
              </a:ext>
            </a:extLst>
          </p:cNvPr>
          <p:cNvSpPr txBox="1">
            <a:spLocks/>
          </p:cNvSpPr>
          <p:nvPr/>
        </p:nvSpPr>
        <p:spPr>
          <a:xfrm>
            <a:off x="6983818" y="1605516"/>
            <a:ext cx="4020880" cy="448327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chemeClr val="accent1"/>
                </a:solidFill>
              </a:rPr>
              <a:t>52% of men </a:t>
            </a:r>
            <a:r>
              <a:rPr lang="en-US" dirty="0"/>
              <a:t>applied </a:t>
            </a:r>
            <a:br>
              <a:rPr lang="en-US" dirty="0"/>
            </a:br>
            <a:r>
              <a:rPr lang="en-US" dirty="0"/>
              <a:t>to majors A, B</a:t>
            </a:r>
          </a:p>
          <a:p>
            <a:pPr marL="285750" indent="-285750"/>
            <a:r>
              <a:rPr lang="en-US" dirty="0"/>
              <a:t>Majors A, B were easy to get into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>
                <a:solidFill>
                  <a:schemeClr val="accent1"/>
                </a:solidFill>
              </a:rPr>
              <a:t>93% of women </a:t>
            </a:r>
            <a:r>
              <a:rPr lang="en-US" dirty="0"/>
              <a:t>applied </a:t>
            </a:r>
            <a:br>
              <a:rPr lang="en-US" dirty="0"/>
            </a:br>
            <a:r>
              <a:rPr lang="en-US" dirty="0"/>
              <a:t>to majors C, D, E, F</a:t>
            </a:r>
          </a:p>
          <a:p>
            <a:pPr marL="285750" indent="-285750"/>
            <a:r>
              <a:rPr lang="en-US" dirty="0"/>
              <a:t>Majors C, D, E, F were hard to get into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6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073A-CCEE-BD49-B2F3-41A7D680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Simpson’s Paradox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A6F5533-3A0D-5447-BEF0-4FA345609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618120"/>
              </p:ext>
            </p:extLst>
          </p:nvPr>
        </p:nvGraphicFramePr>
        <p:xfrm>
          <a:off x="838200" y="1889421"/>
          <a:ext cx="10515603" cy="20269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xmlns="" val="30379987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242269502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28231462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20417726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58222199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15694688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23146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Men </a:t>
                      </a:r>
                    </a:p>
                    <a:p>
                      <a:pPr algn="r"/>
                      <a:r>
                        <a:rPr lang="en-US" dirty="0"/>
                        <a:t>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Men 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Men</a:t>
                      </a:r>
                    </a:p>
                    <a:p>
                      <a:pPr algn="r"/>
                      <a:r>
                        <a:rPr lang="en-US" dirty="0"/>
                        <a:t>admission</a:t>
                      </a:r>
                    </a:p>
                    <a:p>
                      <a:pPr algn="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Women</a:t>
                      </a:r>
                    </a:p>
                    <a:p>
                      <a:pPr algn="r"/>
                      <a:r>
                        <a:rPr lang="en-US" dirty="0"/>
                        <a:t>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Women</a:t>
                      </a:r>
                    </a:p>
                    <a:p>
                      <a:pPr algn="r"/>
                      <a:r>
                        <a:rPr lang="en-US" dirty="0"/>
                        <a:t>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Women</a:t>
                      </a:r>
                    </a:p>
                    <a:p>
                      <a:pPr algn="r"/>
                      <a:r>
                        <a:rPr lang="en-US" dirty="0"/>
                        <a:t>admission</a:t>
                      </a:r>
                    </a:p>
                    <a:p>
                      <a:pPr algn="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3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A,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10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C, D, E,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343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611704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DC6D04-40AC-B746-8BAE-4620A04655EE}"/>
              </a:ext>
            </a:extLst>
          </p:cNvPr>
          <p:cNvSpPr/>
          <p:nvPr/>
        </p:nvSpPr>
        <p:spPr>
          <a:xfrm>
            <a:off x="751367" y="4434905"/>
            <a:ext cx="9859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Confounder</a:t>
            </a:r>
            <a:r>
              <a:rPr lang="en-US" sz="2800" dirty="0"/>
              <a:t>: “</a:t>
            </a:r>
            <a:r>
              <a:rPr lang="en-US" sz="2800" dirty="0">
                <a:solidFill>
                  <a:schemeClr val="accent1"/>
                </a:solidFill>
              </a:rPr>
              <a:t>choice of major” </a:t>
            </a:r>
            <a:r>
              <a:rPr lang="en-US" sz="2800" dirty="0"/>
              <a:t>is mixed up with </a:t>
            </a:r>
            <a:r>
              <a:rPr lang="en-US" sz="2800" dirty="0">
                <a:solidFill>
                  <a:schemeClr val="accent1"/>
                </a:solidFill>
              </a:rPr>
              <a:t>gender</a:t>
            </a:r>
            <a:r>
              <a:rPr lang="en-US" sz="2800" dirty="0"/>
              <a:t> </a:t>
            </a:r>
          </a:p>
          <a:p>
            <a:r>
              <a:rPr lang="en-US" sz="2800" dirty="0"/>
              <a:t>as a predictor of chance of admission </a:t>
            </a:r>
          </a:p>
        </p:txBody>
      </p:sp>
    </p:spTree>
    <p:extLst>
      <p:ext uri="{BB962C8B-B14F-4D97-AF65-F5344CB8AC3E}">
        <p14:creationId xmlns:p14="http://schemas.microsoft.com/office/powerpoint/2010/main" val="237628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32B1F-C7F5-074A-881B-834AC696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6353FE-9160-7B48-939B-74545A50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Freedman, </a:t>
            </a:r>
            <a:r>
              <a:rPr lang="en-US" sz="2400" i="1" dirty="0"/>
              <a:t>Statistics, Fourth Edition</a:t>
            </a:r>
            <a:r>
              <a:rPr lang="en-US" sz="2400" dirty="0"/>
              <a:t>, p. 20.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Confounding</a:t>
            </a:r>
            <a:r>
              <a:rPr lang="en-US" dirty="0"/>
              <a:t> means a difference between the treatment and control</a:t>
            </a:r>
          </a:p>
          <a:p>
            <a:pPr marL="0" indent="0">
              <a:buNone/>
            </a:pPr>
            <a:r>
              <a:rPr lang="en-US" dirty="0"/>
              <a:t>groups – other than the treatment – which affects the responses being</a:t>
            </a:r>
          </a:p>
          <a:p>
            <a:pPr marL="0" indent="0">
              <a:buNone/>
            </a:pPr>
            <a:r>
              <a:rPr lang="en-US" dirty="0"/>
              <a:t>studied.”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“A </a:t>
            </a:r>
            <a:r>
              <a:rPr lang="en-US" dirty="0">
                <a:solidFill>
                  <a:srgbClr val="C00000"/>
                </a:solidFill>
              </a:rPr>
              <a:t>confounder</a:t>
            </a:r>
            <a:r>
              <a:rPr lang="en-US" dirty="0"/>
              <a:t> is a third variable, associated with exposure and with</a:t>
            </a:r>
          </a:p>
          <a:p>
            <a:pPr marL="0" indent="0">
              <a:buNone/>
            </a:pPr>
            <a:r>
              <a:rPr lang="en-US" dirty="0"/>
              <a:t>disease.”</a:t>
            </a:r>
          </a:p>
        </p:txBody>
      </p:sp>
    </p:spTree>
    <p:extLst>
      <p:ext uri="{BB962C8B-B14F-4D97-AF65-F5344CB8AC3E}">
        <p14:creationId xmlns:p14="http://schemas.microsoft.com/office/powerpoint/2010/main" val="39990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BFC68-4DC5-7A41-AFE1-4F2E3166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Treatment and Control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3248AAC-FB38-2A43-954A-3479BBE19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884431"/>
              </p:ext>
            </p:extLst>
          </p:nvPr>
        </p:nvGraphicFramePr>
        <p:xfrm>
          <a:off x="912628" y="2654964"/>
          <a:ext cx="6781861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29763">
                  <a:extLst>
                    <a:ext uri="{9D8B030D-6E8A-4147-A177-3AD203B41FA5}">
                      <a16:colId xmlns:a16="http://schemas.microsoft.com/office/drawing/2014/main" xmlns="" val="3534197500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xmlns="" val="3769331900"/>
                    </a:ext>
                  </a:extLst>
                </a:gridCol>
                <a:gridCol w="1676461">
                  <a:extLst>
                    <a:ext uri="{9D8B030D-6E8A-4147-A177-3AD203B41FA5}">
                      <a16:colId xmlns:a16="http://schemas.microsoft.com/office/drawing/2014/main" xmlns="" val="1457903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Polio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425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 group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58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2149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F12C86-1C8F-1544-8F5A-360E2F2DF738}"/>
              </a:ext>
            </a:extLst>
          </p:cNvPr>
          <p:cNvSpPr txBox="1"/>
          <p:nvPr/>
        </p:nvSpPr>
        <p:spPr>
          <a:xfrm>
            <a:off x="912628" y="1477582"/>
            <a:ext cx="597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National Foundation for Infantile Paralysis (NFIP)</a:t>
            </a:r>
          </a:p>
          <a:p>
            <a:r>
              <a:rPr lang="en-US" dirty="0"/>
              <a:t>Polio vaccine trial of 1954</a:t>
            </a:r>
          </a:p>
          <a:p>
            <a:r>
              <a:rPr lang="en-US" dirty="0"/>
              <a:t>The numbers are rounded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11946F-88E5-0C41-8DD4-2F41B096880F}"/>
              </a:ext>
            </a:extLst>
          </p:cNvPr>
          <p:cNvSpPr txBox="1"/>
          <p:nvPr/>
        </p:nvSpPr>
        <p:spPr>
          <a:xfrm>
            <a:off x="912628" y="4279428"/>
            <a:ext cx="89840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Treatment group</a:t>
            </a:r>
            <a:r>
              <a:rPr lang="en-US" sz="2400" dirty="0"/>
              <a:t>: Children in grade 2 were vaccinated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Control group</a:t>
            </a:r>
            <a:r>
              <a:rPr lang="en-US" sz="2400" dirty="0"/>
              <a:t>: Children in grades 1 and 3 did not receive the vaccine</a:t>
            </a:r>
          </a:p>
          <a:p>
            <a:endParaRPr lang="en-US" sz="2400" dirty="0"/>
          </a:p>
          <a:p>
            <a:r>
              <a:rPr lang="en-US" sz="2400" dirty="0"/>
              <a:t>Remark: Parents of children in grade 2 may not consent to vaccination;</a:t>
            </a:r>
          </a:p>
          <a:p>
            <a:r>
              <a:rPr lang="en-US" sz="2400" dirty="0"/>
              <a:t>These children are excluded from the trial.</a:t>
            </a:r>
          </a:p>
        </p:txBody>
      </p:sp>
    </p:spTree>
    <p:extLst>
      <p:ext uri="{BB962C8B-B14F-4D97-AF65-F5344CB8AC3E}">
        <p14:creationId xmlns:p14="http://schemas.microsoft.com/office/powerpoint/2010/main" val="314939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BFC68-4DC5-7A41-AFE1-4F2E3166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Compare rates, not absolute values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3248AAC-FB38-2A43-954A-3479BBE19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143956"/>
              </p:ext>
            </p:extLst>
          </p:nvPr>
        </p:nvGraphicFramePr>
        <p:xfrm>
          <a:off x="838200" y="1855319"/>
          <a:ext cx="9081977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29763">
                  <a:extLst>
                    <a:ext uri="{9D8B030D-6E8A-4147-A177-3AD203B41FA5}">
                      <a16:colId xmlns:a16="http://schemas.microsoft.com/office/drawing/2014/main" xmlns="" val="3534197500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xmlns="" val="3769331900"/>
                    </a:ext>
                  </a:extLst>
                </a:gridCol>
                <a:gridCol w="1676461">
                  <a:extLst>
                    <a:ext uri="{9D8B030D-6E8A-4147-A177-3AD203B41FA5}">
                      <a16:colId xmlns:a16="http://schemas.microsoft.com/office/drawing/2014/main" xmlns="" val="1457903974"/>
                    </a:ext>
                  </a:extLst>
                </a:gridCol>
                <a:gridCol w="2300116">
                  <a:extLst>
                    <a:ext uri="{9D8B030D-6E8A-4147-A177-3AD203B41FA5}">
                      <a16:colId xmlns:a16="http://schemas.microsoft.com/office/drawing/2014/main" xmlns="" val="386310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Polio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425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 group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58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2149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869C1A-8C9A-2944-8D8E-6AAC2524A2B0}"/>
              </a:ext>
            </a:extLst>
          </p:cNvPr>
          <p:cNvSpPr txBox="1"/>
          <p:nvPr/>
        </p:nvSpPr>
        <p:spPr>
          <a:xfrm>
            <a:off x="838200" y="3657600"/>
            <a:ext cx="8952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Treatment group: 56 polio cases per 225,000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Percentage</a:t>
            </a:r>
            <a:r>
              <a:rPr lang="en-US" sz="2400" dirty="0"/>
              <a:t> = 56 * 100% / 225,000 = 0.02488… %         </a:t>
            </a:r>
            <a:r>
              <a:rPr lang="en-US" sz="2400" dirty="0">
                <a:solidFill>
                  <a:srgbClr val="C00000"/>
                </a:solidFill>
              </a:rPr>
              <a:t>%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= Rate per 100</a:t>
            </a:r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Rate per 100,000 </a:t>
            </a:r>
            <a:r>
              <a:rPr lang="en-US" sz="2400" dirty="0"/>
              <a:t>= 56 * 100,000 / 225,000 = 24.88…</a:t>
            </a:r>
          </a:p>
        </p:txBody>
      </p:sp>
    </p:spTree>
    <p:extLst>
      <p:ext uri="{BB962C8B-B14F-4D97-AF65-F5344CB8AC3E}">
        <p14:creationId xmlns:p14="http://schemas.microsoft.com/office/powerpoint/2010/main" val="44571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F9D4E-331C-0F47-9FB3-DFC41436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9926F-58B1-004F-98E4-C5BA3B6AE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treatment and control group are </a:t>
            </a:r>
            <a:r>
              <a:rPr lang="en-US" dirty="0">
                <a:solidFill>
                  <a:schemeClr val="accent1"/>
                </a:solidFill>
              </a:rPr>
              <a:t>not comparable </a:t>
            </a:r>
            <a:r>
              <a:rPr lang="en-US" dirty="0"/>
              <a:t>with respect to some variable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if that variable has an effect on the outcome of the experiment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that variable is called a </a:t>
            </a:r>
            <a:r>
              <a:rPr lang="en-US" b="1" dirty="0">
                <a:solidFill>
                  <a:srgbClr val="C00000"/>
                </a:solidFill>
              </a:rPr>
              <a:t>confounder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confounder is </a:t>
            </a:r>
            <a:r>
              <a:rPr lang="en-US" b="1" dirty="0">
                <a:solidFill>
                  <a:srgbClr val="C00000"/>
                </a:solidFill>
              </a:rPr>
              <a:t>mixed up </a:t>
            </a:r>
            <a:r>
              <a:rPr lang="en-US" dirty="0"/>
              <a:t>with the effect of treatment.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6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B15EC-C503-D843-A5AD-9477579C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12FFE-1F91-CA49-826F-BE1CE53D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Differences between treatment and control groups: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Treatment group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excludes</a:t>
            </a:r>
            <a:r>
              <a:rPr lang="en-US" dirty="0"/>
              <a:t> children whose parents did not consent to vaccination </a:t>
            </a:r>
          </a:p>
          <a:p>
            <a:r>
              <a:rPr lang="en-US" dirty="0">
                <a:solidFill>
                  <a:schemeClr val="accent5"/>
                </a:solidFill>
              </a:rPr>
              <a:t>Control group: </a:t>
            </a:r>
            <a:r>
              <a:rPr lang="en-US" dirty="0">
                <a:solidFill>
                  <a:srgbClr val="C00000"/>
                </a:solidFill>
              </a:rPr>
              <a:t>includes</a:t>
            </a:r>
            <a:r>
              <a:rPr lang="en-US" dirty="0"/>
              <a:t> children whose parents would not have consented to treatment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confounder </a:t>
            </a:r>
            <a:r>
              <a:rPr lang="en-US" dirty="0"/>
              <a:t>: “</a:t>
            </a:r>
            <a:r>
              <a:rPr lang="en-US" dirty="0">
                <a:solidFill>
                  <a:schemeClr val="accent1"/>
                </a:solidFill>
              </a:rPr>
              <a:t>income level</a:t>
            </a:r>
            <a:r>
              <a:rPr lang="en-US" dirty="0"/>
              <a:t>”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In 1954, </a:t>
            </a:r>
            <a:r>
              <a:rPr lang="en-US" dirty="0">
                <a:solidFill>
                  <a:schemeClr val="accent1"/>
                </a:solidFill>
              </a:rPr>
              <a:t>higher income </a:t>
            </a:r>
            <a:r>
              <a:rPr lang="en-US" dirty="0"/>
              <a:t>parents were more likely to give consent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lower income </a:t>
            </a:r>
            <a:r>
              <a:rPr lang="en-US" dirty="0"/>
              <a:t>=&gt; lower hygiene =&gt;  stronger immunity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4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B15EC-C503-D843-A5AD-9477579C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12FFE-1F91-CA49-826F-BE1CE53D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Differences between treatment and control groups: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Treatment group</a:t>
            </a:r>
            <a:r>
              <a:rPr lang="en-US" dirty="0"/>
              <a:t>: grades 1 and 3</a:t>
            </a:r>
          </a:p>
          <a:p>
            <a:r>
              <a:rPr lang="en-US" dirty="0">
                <a:solidFill>
                  <a:schemeClr val="accent5"/>
                </a:solidFill>
              </a:rPr>
              <a:t>Control group: </a:t>
            </a:r>
            <a:r>
              <a:rPr lang="en-US" dirty="0"/>
              <a:t>grades 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Confounder</a:t>
            </a:r>
            <a:r>
              <a:rPr lang="en-US" dirty="0"/>
              <a:t>: “</a:t>
            </a:r>
            <a:r>
              <a:rPr lang="en-US" dirty="0">
                <a:solidFill>
                  <a:schemeClr val="accent1"/>
                </a:solidFill>
              </a:rPr>
              <a:t>grade level”</a:t>
            </a:r>
          </a:p>
          <a:p>
            <a:pPr marL="0" indent="0">
              <a:buNone/>
            </a:pPr>
            <a:r>
              <a:rPr lang="en-US" dirty="0"/>
              <a:t>Polio is a contagious disease. Contagion spreads fastest between children in the same grade level.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8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BFC68-4DC5-7A41-AFE1-4F2E3166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Confounding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3248AAC-FB38-2A43-954A-3479BBE194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55319"/>
          <a:ext cx="9081977" cy="14833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29763">
                  <a:extLst>
                    <a:ext uri="{9D8B030D-6E8A-4147-A177-3AD203B41FA5}">
                      <a16:colId xmlns:a16="http://schemas.microsoft.com/office/drawing/2014/main" xmlns="" val="3534197500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xmlns="" val="3769331900"/>
                    </a:ext>
                  </a:extLst>
                </a:gridCol>
                <a:gridCol w="1676461">
                  <a:extLst>
                    <a:ext uri="{9D8B030D-6E8A-4147-A177-3AD203B41FA5}">
                      <a16:colId xmlns:a16="http://schemas.microsoft.com/office/drawing/2014/main" xmlns="" val="1457903974"/>
                    </a:ext>
                  </a:extLst>
                </a:gridCol>
                <a:gridCol w="2300116">
                  <a:extLst>
                    <a:ext uri="{9D8B030D-6E8A-4147-A177-3AD203B41FA5}">
                      <a16:colId xmlns:a16="http://schemas.microsoft.com/office/drawing/2014/main" xmlns="" val="386310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Polio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425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2 (vaccine)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58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Grades 1 and 3 (control)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21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2 (no consent)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25203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2175C7-28FC-3448-8A80-52237ACB9D63}"/>
              </a:ext>
            </a:extLst>
          </p:cNvPr>
          <p:cNvSpPr txBox="1"/>
          <p:nvPr/>
        </p:nvSpPr>
        <p:spPr>
          <a:xfrm>
            <a:off x="838199" y="4051003"/>
            <a:ext cx="908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Grade 2 (no consent): lower polio rate than control group</a:t>
            </a:r>
          </a:p>
          <a:p>
            <a:r>
              <a:rPr lang="en-US" sz="2400" dirty="0"/>
              <a:t>Even though neither group received the vaccine</a:t>
            </a:r>
          </a:p>
          <a:p>
            <a:endParaRPr lang="en-US" sz="2400" dirty="0"/>
          </a:p>
          <a:p>
            <a:r>
              <a:rPr lang="en-US" sz="2400" dirty="0"/>
              <a:t>This indicates </a:t>
            </a:r>
            <a:r>
              <a:rPr lang="en-US" sz="2400" dirty="0">
                <a:solidFill>
                  <a:srgbClr val="C00000"/>
                </a:solidFill>
              </a:rPr>
              <a:t>confounding</a:t>
            </a:r>
          </a:p>
        </p:txBody>
      </p:sp>
    </p:spTree>
    <p:extLst>
      <p:ext uri="{BB962C8B-B14F-4D97-AF65-F5344CB8AC3E}">
        <p14:creationId xmlns:p14="http://schemas.microsoft.com/office/powerpoint/2010/main" val="29100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5651E-2293-FC4B-81B3-0EE132CF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Randomized Controlled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83DBE-FB24-834A-99A9-7F2BCFA8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Optimal experimental design:</a:t>
            </a:r>
          </a:p>
          <a:p>
            <a:pPr marL="0" indent="0">
              <a:buNone/>
            </a:pPr>
            <a:r>
              <a:rPr lang="en-US" dirty="0"/>
              <a:t>Assign subjects </a:t>
            </a:r>
            <a:r>
              <a:rPr lang="en-US" b="1" dirty="0">
                <a:solidFill>
                  <a:srgbClr val="C00000"/>
                </a:solidFill>
              </a:rPr>
              <a:t>at random </a:t>
            </a:r>
            <a:r>
              <a:rPr lang="en-US" dirty="0"/>
              <a:t>to treatment or control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guarantees that the </a:t>
            </a:r>
            <a:r>
              <a:rPr lang="en-US" dirty="0">
                <a:solidFill>
                  <a:schemeClr val="accent1"/>
                </a:solidFill>
              </a:rPr>
              <a:t>treatment group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control group </a:t>
            </a:r>
            <a:r>
              <a:rPr lang="en-US" dirty="0"/>
              <a:t>are similar in all respects.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To prevent confounding: If parents would not consent to vaccination, do not include their children in the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5678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1244</Words>
  <Application>Microsoft Macintosh PowerPoint</Application>
  <PresentationFormat>Custom</PresentationFormat>
  <Paragraphs>317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Math 10, Spring 2019 Introductory Statistics </vt:lpstr>
      <vt:lpstr>Controlled Experiment</vt:lpstr>
      <vt:lpstr>Treatment and Control groups</vt:lpstr>
      <vt:lpstr>Compare rates, not absolute values</vt:lpstr>
      <vt:lpstr>Confounding</vt:lpstr>
      <vt:lpstr>Confounding</vt:lpstr>
      <vt:lpstr>Confounding</vt:lpstr>
      <vt:lpstr>Confounding</vt:lpstr>
      <vt:lpstr>Randomized Controlled Experiment</vt:lpstr>
      <vt:lpstr>Randomized Controlled Experiment</vt:lpstr>
      <vt:lpstr>Double-blind experiment</vt:lpstr>
      <vt:lpstr>Observational Study</vt:lpstr>
      <vt:lpstr>Observational Study</vt:lpstr>
      <vt:lpstr>Experiment or Observational Study?</vt:lpstr>
      <vt:lpstr>Experiment or Observational Study?</vt:lpstr>
      <vt:lpstr>Experiment or Observational Study?</vt:lpstr>
      <vt:lpstr>Observational Study!</vt:lpstr>
      <vt:lpstr>Confounding</vt:lpstr>
      <vt:lpstr>Confounding</vt:lpstr>
      <vt:lpstr>Controlling for confounding variables</vt:lpstr>
      <vt:lpstr>Associations is not causation</vt:lpstr>
      <vt:lpstr>Simpson’s Paradox</vt:lpstr>
      <vt:lpstr>Simpson’s Paradox</vt:lpstr>
      <vt:lpstr>Simpson’s Paradox</vt:lpstr>
      <vt:lpstr>Simpson’s Paradox</vt:lpstr>
      <vt:lpstr>Simpson’s Paradox</vt:lpstr>
      <vt:lpstr>Confounding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10, Spring 2019</dc:title>
  <dc:creator>Johannes van Erp</dc:creator>
  <cp:lastModifiedBy>Erik</cp:lastModifiedBy>
  <cp:revision>76</cp:revision>
  <dcterms:created xsi:type="dcterms:W3CDTF">2019-03-22T18:20:50Z</dcterms:created>
  <dcterms:modified xsi:type="dcterms:W3CDTF">2019-03-25T15:13:41Z</dcterms:modified>
</cp:coreProperties>
</file>