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562" y="1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isticshowto.com/bell-curve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Sruthi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Sruthi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Sruthi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Erika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Erika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777777"/>
                </a:solidFill>
                <a:highlight>
                  <a:srgbClr val="FFFFFF"/>
                </a:highlight>
              </a:rPr>
              <a:t>X and Y are geographic coordinates, and Z is the population or cancer density </a:t>
            </a:r>
            <a:endParaRPr sz="1000" b="1">
              <a:solidFill>
                <a:srgbClr val="777777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777777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777777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77777"/>
                </a:solidFill>
                <a:highlight>
                  <a:srgbClr val="FFFFFF"/>
                </a:highlight>
              </a:rPr>
              <a:t>The two variables in a bivariate normal are both are normally distributed, and they have a normal distribution when both are added together. Visually, the bivariate normal distribution is a three-dimensional</a:t>
            </a:r>
            <a:r>
              <a:rPr lang="en" sz="1000">
                <a:solidFill>
                  <a:srgbClr val="05A9C5"/>
                </a:solidFill>
                <a:uFill>
                  <a:noFill/>
                </a:uFill>
                <a:hlinkClick r:id="rId3"/>
              </a:rPr>
              <a:t> bell curve</a:t>
            </a:r>
            <a:r>
              <a:rPr lang="en" sz="1000">
                <a:solidFill>
                  <a:srgbClr val="777777"/>
                </a:solidFill>
                <a:highlight>
                  <a:srgbClr val="FFFFFF"/>
                </a:highlight>
              </a:rPr>
              <a:t>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Erika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https://www2.stat.duke.edu/courses/Spring12/sta104.1/Lectures/Lec22.pdf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Erika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http://personal.kenyon.edu/hartlaub/MellonProject/Bivariate2.html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  (NOTE: I DELETED THE “CANCER HOTSPOTS” SLIDE (seemed redundant given what we already have)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Erika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Erika 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Risk Factors of Lung Cancer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Smoking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Radon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Age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Asbestos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arsenic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Income related factors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Other factors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Sruthi</a:t>
            </a:r>
            <a:endParaRPr/>
          </a:p>
          <a:p>
            <a: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Environmental toxins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Sruthi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Sruthi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Sruthi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Sruthi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Sruthi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Shape 3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Shape 14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Shape 14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Shape 14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Shape 154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Shape 15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Shape 16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Shape 164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Shape 17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Shape 174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Shape 17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Shape 17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Shape 18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Shape 1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Shape 18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Shape 19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Shape 19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Shape 19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Shape 204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Shape 20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Shape 20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Shape 214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Shape 21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Shape 22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Shape 22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Shape 234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Shape 23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Shape 240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Shape 24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Shape 24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Shape 250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Shape 25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Shape 25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Shape 260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Shape 264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Shape 268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Shape 51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Shape 52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Shape 5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Shape 59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Shape 6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Shape 6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Shape 8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Shape 9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Shape 10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Shape 10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Shape 114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Shape 11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Shape 11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Shape 11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Shape 123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Shape 12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Shape 13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ctrTitle"/>
          </p:nvPr>
        </p:nvSpPr>
        <p:spPr>
          <a:xfrm>
            <a:off x="824000" y="1613825"/>
            <a:ext cx="44193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Spatial Statistics: Lung Cancer Distributions in NH</a:t>
            </a:r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51537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 Barrett, Erika Ogino, Sruthi Pasupuleti, Zach Segal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xyNHpopulation.csv: Location of Randomly Chosen 34,728 Residents</a:t>
            </a:r>
            <a:endParaRPr/>
          </a:p>
        </p:txBody>
      </p:sp>
      <p:pic>
        <p:nvPicPr>
          <p:cNvPr id="333" name="Shape 333"/>
          <p:cNvPicPr preferRelativeResize="0"/>
          <p:nvPr/>
        </p:nvPicPr>
        <p:blipFill rotWithShape="1">
          <a:blip r:embed="rId3">
            <a:alphaModFix/>
          </a:blip>
          <a:srcRect b="33730"/>
          <a:stretch/>
        </p:blipFill>
        <p:spPr>
          <a:xfrm>
            <a:off x="3401400" y="1597875"/>
            <a:ext cx="2341200" cy="340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630200" cy="9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Lung Cancer Incidence Graph in New Hampshire does not show Cancer Rate</a:t>
            </a:r>
            <a:endParaRPr/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536050" y="1892963"/>
            <a:ext cx="2424900" cy="25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Lung cancer is more common in areas with higher populations (southern NH) 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 high incidence of lung cancer in a location does not mean this location has a higher cancer rate - high incidence can be driven by high population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40" name="Shape 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3500" y="1544325"/>
            <a:ext cx="5731251" cy="327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1093875" y="598575"/>
            <a:ext cx="3770400" cy="16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Gaussian Kernel Densities for Lung Cancer Incidence and Population in NH</a:t>
            </a:r>
            <a:endParaRPr/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1093875" y="2769575"/>
            <a:ext cx="3595200" cy="17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Both densities peak in the same locations (for example in southern NH).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High lung cancer incidence can be driven by a high population and does not reflect a necessarily high cancer rate.</a:t>
            </a:r>
            <a:endParaRPr/>
          </a:p>
        </p:txBody>
      </p:sp>
      <p:pic>
        <p:nvPicPr>
          <p:cNvPr id="347" name="Shape 347"/>
          <p:cNvPicPr preferRelativeResize="0"/>
          <p:nvPr/>
        </p:nvPicPr>
        <p:blipFill rotWithShape="1">
          <a:blip r:embed="rId3">
            <a:alphaModFix/>
          </a:blip>
          <a:srcRect l="3248" t="2950" r="7025"/>
          <a:stretch/>
        </p:blipFill>
        <p:spPr>
          <a:xfrm>
            <a:off x="4864275" y="598575"/>
            <a:ext cx="4279725" cy="410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Lung Cancer Distributions in NH </a:t>
            </a:r>
            <a:endParaRPr/>
          </a:p>
        </p:txBody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1303800" y="155132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Lung cancer occurences- How does NH stack up? 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Presentation of given data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b="1"/>
              <a:t>Bivariate normal density </a:t>
            </a:r>
            <a:endParaRPr sz="1800" b="1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Normalization of data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Cancer Hotspots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Possible causes </a:t>
            </a:r>
            <a:endParaRPr sz="18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Bivariate Normal Density </a:t>
            </a:r>
            <a:endParaRPr/>
          </a:p>
        </p:txBody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Studied by famous mathematicians such as Gauss, Laplace, Plana and Bravais in 19th century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First studied in depth by Francis Galton (1822-1911) during study of heights of parents and children </a:t>
            </a:r>
            <a:endParaRPr/>
          </a:p>
          <a:p>
            <a: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Two variables, both normally distributed </a:t>
            </a:r>
            <a:endParaRPr/>
          </a:p>
        </p:txBody>
      </p:sp>
      <p:pic>
        <p:nvPicPr>
          <p:cNvPr id="360" name="Shape 3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3450" y="92375"/>
            <a:ext cx="3679625" cy="275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Shape 3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7025" y="3194100"/>
            <a:ext cx="4352484" cy="15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Bivariate Normal Density- examples</a:t>
            </a:r>
            <a:endParaRPr/>
          </a:p>
        </p:txBody>
      </p:sp>
      <p:pic>
        <p:nvPicPr>
          <p:cNvPr id="367" name="Shape 3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225" y="1453928"/>
            <a:ext cx="3688478" cy="17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Shape 368"/>
          <p:cNvPicPr preferRelativeResize="0"/>
          <p:nvPr/>
        </p:nvPicPr>
        <p:blipFill rotWithShape="1">
          <a:blip r:embed="rId4">
            <a:alphaModFix/>
          </a:blip>
          <a:srcRect t="10135" r="2315" b="4692"/>
          <a:stretch/>
        </p:blipFill>
        <p:spPr>
          <a:xfrm>
            <a:off x="4496975" y="3444825"/>
            <a:ext cx="3621175" cy="16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Shape 369"/>
          <p:cNvPicPr preferRelativeResize="0"/>
          <p:nvPr/>
        </p:nvPicPr>
        <p:blipFill rotWithShape="1">
          <a:blip r:embed="rId5">
            <a:alphaModFix/>
          </a:blip>
          <a:srcRect b="6568"/>
          <a:stretch/>
        </p:blipFill>
        <p:spPr>
          <a:xfrm>
            <a:off x="751775" y="3311324"/>
            <a:ext cx="3688476" cy="17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Shape 3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40250" y="1361113"/>
            <a:ext cx="3979086" cy="19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Shape 3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1300" y="1277450"/>
            <a:ext cx="3089025" cy="229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Shape 3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4975" y="1277437"/>
            <a:ext cx="3089025" cy="2292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Shape 3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850" y="1277444"/>
            <a:ext cx="3089025" cy="2292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Lung Cancer Distributions in NH </a:t>
            </a:r>
            <a:endParaRPr/>
          </a:p>
        </p:txBody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1303800" y="155132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Lung cancer occurences- How does NH stack up? 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Presentation of given data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Bivariate normal density 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b="1"/>
              <a:t>Normalization of data</a:t>
            </a:r>
            <a:endParaRPr sz="1800" b="1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Cancer Hotspots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Possible causes </a:t>
            </a:r>
            <a:endParaRPr sz="18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Calculate Cancer Rate we need the Per/Capita Density</a:t>
            </a:r>
            <a:endParaRPr/>
          </a:p>
        </p:txBody>
      </p:sp>
      <p:grpSp>
        <p:nvGrpSpPr>
          <p:cNvPr id="389" name="Shape 389"/>
          <p:cNvGrpSpPr/>
          <p:nvPr/>
        </p:nvGrpSpPr>
        <p:grpSpPr>
          <a:xfrm>
            <a:off x="1119225" y="1802227"/>
            <a:ext cx="6905549" cy="3061223"/>
            <a:chOff x="1119225" y="1802227"/>
            <a:chExt cx="6905549" cy="3061223"/>
          </a:xfrm>
        </p:grpSpPr>
        <p:pic>
          <p:nvPicPr>
            <p:cNvPr id="390" name="Shape 39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19225" y="1802227"/>
              <a:ext cx="6905549" cy="30612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1" name="Shape 391"/>
            <p:cNvSpPr/>
            <p:nvPr/>
          </p:nvSpPr>
          <p:spPr>
            <a:xfrm>
              <a:off x="5462575" y="2718525"/>
              <a:ext cx="153000" cy="153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5462575" y="3177225"/>
              <a:ext cx="153000" cy="153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Lung Cancer Distributions in NH </a:t>
            </a:r>
            <a:endParaRPr/>
          </a:p>
        </p:txBody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1303800" y="155132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Lung cancer occurences- How does NH stack up? 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Presentation of given data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Bivariate normal density 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Normalization of data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b="1"/>
              <a:t>Cancer Hotspots</a:t>
            </a:r>
            <a:endParaRPr sz="1800" b="1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Possible causes </a:t>
            </a:r>
            <a:endParaRPr sz="18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Lung Cancer Distributions in NH </a:t>
            </a:r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1303800" y="155132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Lung cancer occurences- How does NH stack up? 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Presentation of given data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Bivariate normal density 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Normalization of data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Cancer Hotspots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Possible causes </a:t>
            </a:r>
            <a:endParaRPr sz="18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8397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Raw Per-Capita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 Map</a:t>
            </a:r>
            <a:endParaRPr/>
          </a:p>
        </p:txBody>
      </p:sp>
      <p:pic>
        <p:nvPicPr>
          <p:cNvPr id="404" name="Shape 4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8425" y="0"/>
            <a:ext cx="346733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Shape 405"/>
          <p:cNvSpPr txBox="1"/>
          <p:nvPr/>
        </p:nvSpPr>
        <p:spPr>
          <a:xfrm>
            <a:off x="504275" y="1742000"/>
            <a:ext cx="4217400" cy="30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Generated via division of “density grids”</a:t>
            </a:r>
            <a:br>
              <a:rPr lang="en">
                <a:latin typeface="Nunito"/>
                <a:ea typeface="Nunito"/>
                <a:cs typeface="Nunito"/>
                <a:sym typeface="Nunito"/>
              </a:rPr>
            </a:b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As shown, densities plotted on arbitrary/relative scale (volume under curve not equal zero)</a:t>
            </a:r>
            <a:br>
              <a:rPr lang="en">
                <a:latin typeface="Nunito"/>
                <a:ea typeface="Nunito"/>
                <a:cs typeface="Nunito"/>
                <a:sym typeface="Nunito"/>
              </a:rPr>
            </a:b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Three notable peaks in rural towns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○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Bartlett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○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Stratford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○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Pittsburg</a:t>
            </a:r>
            <a:br>
              <a:rPr lang="en">
                <a:latin typeface="Nunito"/>
                <a:ea typeface="Nunito"/>
                <a:cs typeface="Nunito"/>
                <a:sym typeface="Nunito"/>
              </a:rPr>
            </a:b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Key takeaway: high-population urban areas no longer highest-density areas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we in need of a rescale?</a:t>
            </a:r>
            <a:endParaRPr/>
          </a:p>
        </p:txBody>
      </p:sp>
      <p:pic>
        <p:nvPicPr>
          <p:cNvPr id="411" name="Shape 411"/>
          <p:cNvPicPr preferRelativeResize="0"/>
          <p:nvPr/>
        </p:nvPicPr>
        <p:blipFill rotWithShape="1">
          <a:blip r:embed="rId3">
            <a:alphaModFix/>
          </a:blip>
          <a:srcRect l="2362"/>
          <a:stretch/>
        </p:blipFill>
        <p:spPr>
          <a:xfrm>
            <a:off x="5957329" y="1801188"/>
            <a:ext cx="3138420" cy="154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Shape 4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66673"/>
            <a:ext cx="2539074" cy="161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Shape 4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45087" y="1719629"/>
            <a:ext cx="2806224" cy="1704236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Shape 414"/>
          <p:cNvSpPr txBox="1"/>
          <p:nvPr/>
        </p:nvSpPr>
        <p:spPr>
          <a:xfrm>
            <a:off x="27500" y="3401500"/>
            <a:ext cx="25392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Town of Stratford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5" name="Shape 415"/>
          <p:cNvSpPr txBox="1"/>
          <p:nvPr/>
        </p:nvSpPr>
        <p:spPr>
          <a:xfrm>
            <a:off x="2827088" y="3423875"/>
            <a:ext cx="28422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Town of Pittsburg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6" name="Shape 416"/>
          <p:cNvSpPr txBox="1"/>
          <p:nvPr/>
        </p:nvSpPr>
        <p:spPr>
          <a:xfrm>
            <a:off x="5968650" y="3392325"/>
            <a:ext cx="31272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Town of Bartlett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7" name="Shape 417"/>
          <p:cNvSpPr txBox="1"/>
          <p:nvPr/>
        </p:nvSpPr>
        <p:spPr>
          <a:xfrm>
            <a:off x="220050" y="3933275"/>
            <a:ext cx="8673300" cy="8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A common thread between these peaks?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4572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latin typeface="Nunito"/>
                <a:ea typeface="Nunito"/>
                <a:cs typeface="Nunito"/>
                <a:sym typeface="Nunito"/>
              </a:rPr>
              <a:t>Yes!</a:t>
            </a:r>
            <a:r>
              <a:rPr lang="en" b="1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Density is high not because of many cancer occurrences, but because of low population!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9222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Low-Population “Trimmed” Heat Map</a:t>
            </a:r>
            <a:endParaRPr/>
          </a:p>
        </p:txBody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0350" y="1742500"/>
            <a:ext cx="4545600" cy="29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Increased necessary population density for plotting by one order of magnitude (10x)</a:t>
            </a:r>
            <a:br>
              <a:rPr lang="en"/>
            </a:br>
            <a:endParaRPr/>
          </a:p>
          <a:p>
            <a:pPr marL="457200" lvl="0" indent="-3111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Isolated peaks in rural areas largely gone</a:t>
            </a:r>
            <a:br>
              <a:rPr lang="en"/>
            </a:br>
            <a:endParaRPr/>
          </a:p>
          <a:p>
            <a:pPr marL="457200" lvl="0" indent="-3111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New points of interest: large suburban/urban regions in SE New Hampshire (Strafford County and the Manchester-Nashua belt)</a:t>
            </a:r>
            <a:endParaRPr/>
          </a:p>
        </p:txBody>
      </p:sp>
      <p:pic>
        <p:nvPicPr>
          <p:cNvPr id="424" name="Shape 4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5200" y="0"/>
            <a:ext cx="346734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Model Issues/Limitations</a:t>
            </a:r>
            <a:endParaRPr/>
          </a:p>
        </p:txBody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1303800" y="159787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Plotted density valid for visual analysis/comparison but not rigorous inference</a:t>
            </a:r>
            <a:endParaRPr/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Result of theoretically improper scaling</a:t>
            </a:r>
            <a:br>
              <a:rPr lang="en"/>
            </a:b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Low-population “rescale” causes non-Gaussian contours</a:t>
            </a:r>
            <a:br>
              <a:rPr lang="en"/>
            </a:b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Correlation between cancer rates and locational attributes not a necessary indicator of causality</a:t>
            </a:r>
            <a:endParaRPr/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Time series data would be useful!</a:t>
            </a:r>
            <a:br>
              <a:rPr lang="en"/>
            </a:b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Incomplete initial data sets may have created imperfect density estimations.</a:t>
            </a:r>
            <a:endParaRPr/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Can’t be sure of true lung cancer/population distributions over an area without an initial data set including all individuals and all lung cancer cases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title"/>
          </p:nvPr>
        </p:nvSpPr>
        <p:spPr>
          <a:xfrm>
            <a:off x="1937700" y="598575"/>
            <a:ext cx="35199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Hanover Data</a:t>
            </a:r>
            <a:endParaRPr/>
          </a:p>
        </p:txBody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2571750" y="1990050"/>
            <a:ext cx="22518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22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$96,000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8,482(6,300 Students)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307075" y="1990050"/>
            <a:ext cx="22518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Median Age: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Median Household  Income: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Population Size: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5279550" y="598575"/>
            <a:ext cx="35199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Average NH Data</a:t>
            </a:r>
            <a:endParaRPr/>
          </a:p>
        </p:txBody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5872800" y="1990050"/>
            <a:ext cx="23334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42.7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$70,936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Total population 1.3M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Lung Cancer around Dartmouth</a:t>
            </a:r>
            <a:endParaRPr/>
          </a:p>
        </p:txBody>
      </p:sp>
      <p:pic>
        <p:nvPicPr>
          <p:cNvPr id="445" name="Shape 4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1975" y="1267825"/>
            <a:ext cx="4903249" cy="3441025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Shape 446"/>
          <p:cNvSpPr txBox="1"/>
          <p:nvPr/>
        </p:nvSpPr>
        <p:spPr>
          <a:xfrm>
            <a:off x="687625" y="1421100"/>
            <a:ext cx="2998200" cy="3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Hanover/Lebanon display high per-capita cancer rates relative to immediate vicinity but not relative to the state altogether</a:t>
            </a:r>
            <a:br>
              <a:rPr lang="en">
                <a:latin typeface="Nunito"/>
                <a:ea typeface="Nunito"/>
                <a:cs typeface="Nunito"/>
                <a:sym typeface="Nunito"/>
              </a:rPr>
            </a:b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Potentially indicative of higher individual cancer risk in more developed/populated areas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Lung Cancer Distributions in NH </a:t>
            </a:r>
            <a:endParaRPr/>
          </a:p>
        </p:txBody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1303800" y="155132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Lung cancer occurences- How does NH stack up? 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Presentation of given data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Bivariate normal density 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Normalization of data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Cancer Hotspots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b="1"/>
              <a:t>Possible causes </a:t>
            </a:r>
            <a:endParaRPr sz="1800" b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Shape 4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8075" y="227212"/>
            <a:ext cx="3561551" cy="4689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Shape 4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1175" y="429508"/>
            <a:ext cx="2545600" cy="4284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Shape 463"/>
          <p:cNvPicPr preferRelativeResize="0"/>
          <p:nvPr/>
        </p:nvPicPr>
        <p:blipFill rotWithShape="1">
          <a:blip r:embed="rId3">
            <a:alphaModFix/>
          </a:blip>
          <a:srcRect l="12310" r="11695" b="5571"/>
          <a:stretch/>
        </p:blipFill>
        <p:spPr>
          <a:xfrm>
            <a:off x="4937375" y="7375"/>
            <a:ext cx="3598100" cy="5128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Shape 464"/>
          <p:cNvPicPr preferRelativeResize="0"/>
          <p:nvPr/>
        </p:nvPicPr>
        <p:blipFill rotWithShape="1">
          <a:blip r:embed="rId4">
            <a:alphaModFix/>
          </a:blip>
          <a:srcRect l="8718" t="7442" r="13229" b="6313"/>
          <a:stretch/>
        </p:blipFill>
        <p:spPr>
          <a:xfrm>
            <a:off x="1491450" y="0"/>
            <a:ext cx="359809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Concluding Thoughts</a:t>
            </a:r>
            <a:endParaRPr/>
          </a:p>
        </p:txBody>
      </p:sp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1303800" y="159787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This method works well to asses similar data</a:t>
            </a:r>
            <a:endParaRPr sz="180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Both random sampling of population and empirical density plots help make trends apparent</a:t>
            </a:r>
            <a:endParaRPr sz="1800"/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Taking a percent of the population randomly lets you represent population with fewer data points</a:t>
            </a:r>
            <a:endParaRPr sz="1800"/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Some data cannot be modeled with density functions but empirical density plots let you see data</a:t>
            </a:r>
            <a:endParaRPr sz="180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4572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Lung Cancer Distributions in NH </a:t>
            </a:r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1303800" y="155132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b="1"/>
              <a:t>Lung cancer occurences- How does NH stack up? </a:t>
            </a:r>
            <a:endParaRPr sz="1800" b="1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Presentation of given data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Bivariate normal density 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Normalization of data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Cancer Hotspots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Possible causes </a:t>
            </a:r>
            <a:endParaRPr sz="18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“Mathematics is the Queen, Statistics is the King”</a:t>
            </a:r>
            <a:endParaRPr/>
          </a:p>
        </p:txBody>
      </p:sp>
      <p:pic>
        <p:nvPicPr>
          <p:cNvPr id="476" name="Shape 4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3847" y="2011975"/>
            <a:ext cx="2111603" cy="233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Shape 4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4902" y="2011975"/>
            <a:ext cx="2339625" cy="2339625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Shape 478"/>
          <p:cNvSpPr txBox="1"/>
          <p:nvPr/>
        </p:nvSpPr>
        <p:spPr>
          <a:xfrm>
            <a:off x="5964329" y="1117650"/>
            <a:ext cx="38436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- Professor Demidenko</a:t>
            </a:r>
            <a:endParaRPr sz="1800" b="1">
              <a:solidFill>
                <a:schemeClr val="dk2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9" name="Shape 479"/>
          <p:cNvSpPr txBox="1">
            <a:spLocks noGrp="1"/>
          </p:cNvSpPr>
          <p:nvPr>
            <p:ph type="title"/>
          </p:nvPr>
        </p:nvSpPr>
        <p:spPr>
          <a:xfrm>
            <a:off x="1196175" y="2302925"/>
            <a:ext cx="2592000" cy="19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Professor Demidenko!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275" y="315025"/>
            <a:ext cx="8563450" cy="464667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/>
          <p:nvPr/>
        </p:nvSpPr>
        <p:spPr>
          <a:xfrm>
            <a:off x="7110125" y="3921625"/>
            <a:ext cx="14178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highlight>
                  <a:srgbClr val="FFFFFF"/>
                </a:highlight>
              </a:rPr>
              <a:t>*Rates are per 100,000 and are age-adjusted to the 2000 U.S. standard population.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Shape 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8339" y="0"/>
            <a:ext cx="389712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Lung Cancer Distributions in NH </a:t>
            </a:r>
            <a:endParaRPr/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1303800" y="155132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Lung cancer occurences- How does NH stack up? 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b="1"/>
              <a:t>Presentation of given data</a:t>
            </a:r>
            <a:endParaRPr sz="1800" b="1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Bivariate normal density 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Normalization of data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Cancer Hotspots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Possible causes </a:t>
            </a:r>
            <a:endParaRPr sz="18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Given</a:t>
            </a:r>
            <a:endParaRPr/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1303800" y="1745675"/>
            <a:ext cx="7030500" cy="23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Coordinates of 259 NH towns 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Coordinates of 10,439 lung cancer occurrences 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Population of NH towns </a:t>
            </a:r>
            <a:endParaRPr sz="160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Coordinates of randomly chosen 34,728 NH residents </a:t>
            </a:r>
            <a:endParaRPr sz="16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4133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NHtowns.csv: Coordinates of 259 Towns</a:t>
            </a:r>
            <a:endParaRPr/>
          </a:p>
        </p:txBody>
      </p:sp>
      <p:pic>
        <p:nvPicPr>
          <p:cNvPr id="321" name="Shape 3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063" y="1456725"/>
            <a:ext cx="7673871" cy="324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xyNHcancer.csv: Coordinates of 10,439 Lung Cancer Occurrences </a:t>
            </a:r>
            <a:endParaRPr/>
          </a:p>
        </p:txBody>
      </p:sp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 b="31516"/>
          <a:stretch/>
        </p:blipFill>
        <p:spPr>
          <a:xfrm>
            <a:off x="3450550" y="1518800"/>
            <a:ext cx="2242900" cy="352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773</Words>
  <Application>Microsoft Office PowerPoint</Application>
  <PresentationFormat>On-screen Show (16:9)</PresentationFormat>
  <Paragraphs>170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Maven Pro</vt:lpstr>
      <vt:lpstr>Nunito</vt:lpstr>
      <vt:lpstr>Momentum</vt:lpstr>
      <vt:lpstr>Spatial Statistics: Lung Cancer Distributions in NH</vt:lpstr>
      <vt:lpstr>Lung Cancer Distributions in NH </vt:lpstr>
      <vt:lpstr>Lung Cancer Distributions in NH </vt:lpstr>
      <vt:lpstr>PowerPoint Presentation</vt:lpstr>
      <vt:lpstr>PowerPoint Presentation</vt:lpstr>
      <vt:lpstr>Lung Cancer Distributions in NH </vt:lpstr>
      <vt:lpstr>Data Given</vt:lpstr>
      <vt:lpstr>NHtowns.csv: Coordinates of 259 Towns</vt:lpstr>
      <vt:lpstr>xyNHcancer.csv: Coordinates of 10,439 Lung Cancer Occurrences </vt:lpstr>
      <vt:lpstr>xyNHpopulation.csv: Location of Randomly Chosen 34,728 Residents</vt:lpstr>
      <vt:lpstr>Lung Cancer Incidence Graph in New Hampshire does not show Cancer Rate</vt:lpstr>
      <vt:lpstr>Gaussian Kernel Densities for Lung Cancer Incidence and Population in NH</vt:lpstr>
      <vt:lpstr>Lung Cancer Distributions in NH </vt:lpstr>
      <vt:lpstr>Introduction to Bivariate Normal Density </vt:lpstr>
      <vt:lpstr>Bivariate Normal Density- examples</vt:lpstr>
      <vt:lpstr>PowerPoint Presentation</vt:lpstr>
      <vt:lpstr>Lung Cancer Distributions in NH </vt:lpstr>
      <vt:lpstr>To Calculate Cancer Rate we need the Per/Capita Density</vt:lpstr>
      <vt:lpstr>Lung Cancer Distributions in NH </vt:lpstr>
      <vt:lpstr>Raw Per-Capita Heat Map</vt:lpstr>
      <vt:lpstr>Are we in need of a rescale?</vt:lpstr>
      <vt:lpstr>Low-Population “Trimmed” Heat Map</vt:lpstr>
      <vt:lpstr>Potential Model Issues/Limitations</vt:lpstr>
      <vt:lpstr>Hanover Data</vt:lpstr>
      <vt:lpstr>Lung Cancer around Dartmouth</vt:lpstr>
      <vt:lpstr>Lung Cancer Distributions in NH </vt:lpstr>
      <vt:lpstr>PowerPoint Presentation</vt:lpstr>
      <vt:lpstr>PowerPoint Presentation</vt:lpstr>
      <vt:lpstr>Concluding Thoughts</vt:lpstr>
      <vt:lpstr>“Mathematics is the Queen, Statistics is the King”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Statistics: Lung Cancer Distributions in NH</dc:title>
  <dc:creator>Eugene</dc:creator>
  <cp:lastModifiedBy>Eugene</cp:lastModifiedBy>
  <cp:revision>1</cp:revision>
  <dcterms:modified xsi:type="dcterms:W3CDTF">2018-05-30T19:36:18Z</dcterms:modified>
</cp:coreProperties>
</file>